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300" r:id="rId6"/>
    <p:sldId id="301" r:id="rId7"/>
    <p:sldId id="299" r:id="rId8"/>
    <p:sldId id="298" r:id="rId9"/>
    <p:sldId id="272" r:id="rId10"/>
    <p:sldId id="308" r:id="rId11"/>
    <p:sldId id="305" r:id="rId12"/>
    <p:sldId id="304" r:id="rId13"/>
    <p:sldId id="309" r:id="rId14"/>
    <p:sldId id="303" r:id="rId15"/>
    <p:sldId id="262" r:id="rId16"/>
    <p:sldId id="310" r:id="rId17"/>
    <p:sldId id="268" r:id="rId18"/>
    <p:sldId id="274" r:id="rId19"/>
    <p:sldId id="306" r:id="rId20"/>
    <p:sldId id="288" r:id="rId21"/>
    <p:sldId id="289" r:id="rId22"/>
    <p:sldId id="311" r:id="rId23"/>
    <p:sldId id="291" r:id="rId24"/>
    <p:sldId id="290" r:id="rId25"/>
    <p:sldId id="313" r:id="rId26"/>
    <p:sldId id="292" r:id="rId27"/>
    <p:sldId id="312" r:id="rId28"/>
    <p:sldId id="293" r:id="rId29"/>
    <p:sldId id="314" r:id="rId30"/>
    <p:sldId id="296" r:id="rId31"/>
    <p:sldId id="295" r:id="rId32"/>
    <p:sldId id="307" r:id="rId33"/>
    <p:sldId id="273"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oesman" initials="RS" lastIdx="1" clrIdx="0">
    <p:extLst>
      <p:ext uri="{19B8F6BF-5375-455C-9EA6-DF929625EA0E}">
        <p15:presenceInfo xmlns:p15="http://schemas.microsoft.com/office/powerpoint/2012/main" userId="S-1-5-21-2483263013-661348462-4172844734-3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93002-DF49-4F90-A022-9D290FA298B7}" v="8" dt="2023-12-07T08:19:32.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8633" autoAdjust="0"/>
  </p:normalViewPr>
  <p:slideViewPr>
    <p:cSldViewPr snapToGrid="0">
      <p:cViewPr varScale="1">
        <p:scale>
          <a:sx n="59" d="100"/>
          <a:sy n="59" d="100"/>
        </p:scale>
        <p:origin x="964" y="56"/>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D7793002-DF49-4F90-A022-9D290FA298B7}"/>
    <pc:docChg chg="undo custSel addSld delSld modSld">
      <pc:chgData name="Gé Verbeek" userId="20d2065d-8055-4a68-a463-00777506795f" providerId="ADAL" clId="{D7793002-DF49-4F90-A022-9D290FA298B7}" dt="2023-12-07T08:19:32.779" v="18" actId="20577"/>
      <pc:docMkLst>
        <pc:docMk/>
      </pc:docMkLst>
      <pc:sldChg chg="del">
        <pc:chgData name="Gé Verbeek" userId="20d2065d-8055-4a68-a463-00777506795f" providerId="ADAL" clId="{D7793002-DF49-4F90-A022-9D290FA298B7}" dt="2023-12-07T08:14:15.089" v="8" actId="47"/>
        <pc:sldMkLst>
          <pc:docMk/>
          <pc:sldMk cId="3500055951" sldId="297"/>
        </pc:sldMkLst>
      </pc:sldChg>
      <pc:sldChg chg="add del">
        <pc:chgData name="Gé Verbeek" userId="20d2065d-8055-4a68-a463-00777506795f" providerId="ADAL" clId="{D7793002-DF49-4F90-A022-9D290FA298B7}" dt="2023-12-07T08:14:18.965" v="10" actId="47"/>
        <pc:sldMkLst>
          <pc:docMk/>
          <pc:sldMk cId="3688268025" sldId="299"/>
        </pc:sldMkLst>
      </pc:sldChg>
      <pc:sldChg chg="modSp mod">
        <pc:chgData name="Gé Verbeek" userId="20d2065d-8055-4a68-a463-00777506795f" providerId="ADAL" clId="{D7793002-DF49-4F90-A022-9D290FA298B7}" dt="2023-12-07T08:14:01.428" v="6" actId="20577"/>
        <pc:sldMkLst>
          <pc:docMk/>
          <pc:sldMk cId="2852106234" sldId="300"/>
        </pc:sldMkLst>
        <pc:spChg chg="mod">
          <ac:chgData name="Gé Verbeek" userId="20d2065d-8055-4a68-a463-00777506795f" providerId="ADAL" clId="{D7793002-DF49-4F90-A022-9D290FA298B7}" dt="2023-12-07T08:14:01.428" v="6" actId="20577"/>
          <ac:spMkLst>
            <pc:docMk/>
            <pc:sldMk cId="2852106234" sldId="300"/>
            <ac:spMk id="4" creationId="{BE5E9AAC-8AFC-4CA9-B89F-13D11A0216BE}"/>
          </ac:spMkLst>
        </pc:spChg>
      </pc:sldChg>
      <pc:sldChg chg="del">
        <pc:chgData name="Gé Verbeek" userId="20d2065d-8055-4a68-a463-00777506795f" providerId="ADAL" clId="{D7793002-DF49-4F90-A022-9D290FA298B7}" dt="2023-12-07T08:14:09.034" v="7" actId="47"/>
        <pc:sldMkLst>
          <pc:docMk/>
          <pc:sldMk cId="2363639458" sldId="302"/>
        </pc:sldMkLst>
      </pc:sldChg>
      <pc:sldChg chg="modSp modAnim">
        <pc:chgData name="Gé Verbeek" userId="20d2065d-8055-4a68-a463-00777506795f" providerId="ADAL" clId="{D7793002-DF49-4F90-A022-9D290FA298B7}" dt="2023-12-07T08:19:32.779" v="18" actId="20577"/>
        <pc:sldMkLst>
          <pc:docMk/>
          <pc:sldMk cId="2953609008" sldId="312"/>
        </pc:sldMkLst>
        <pc:spChg chg="mod">
          <ac:chgData name="Gé Verbeek" userId="20d2065d-8055-4a68-a463-00777506795f" providerId="ADAL" clId="{D7793002-DF49-4F90-A022-9D290FA298B7}" dt="2023-12-07T08:19:32.779" v="18" actId="20577"/>
          <ac:spMkLst>
            <pc:docMk/>
            <pc:sldMk cId="2953609008" sldId="31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7-12-2023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25302-FC11-4573-933C-3E1D2F95A2B8}" type="datetimeFigureOut">
              <a:rPr lang="nl-NL" smtClean="0"/>
              <a:t>7-12-2023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C9D5C-A24E-42B5-BD13-FFCE29705434}" type="slidenum">
              <a:rPr lang="nl-NL" smtClean="0"/>
              <a:t>‹nr.›</a:t>
            </a:fld>
            <a:endParaRPr lang="nl-NL"/>
          </a:p>
        </p:txBody>
      </p:sp>
    </p:spTree>
    <p:extLst>
      <p:ext uri="{BB962C8B-B14F-4D97-AF65-F5344CB8AC3E}">
        <p14:creationId xmlns:p14="http://schemas.microsoft.com/office/powerpoint/2010/main" val="38878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1C9D5C-A24E-42B5-BD13-FFCE29705434}" type="slidenum">
              <a:rPr lang="nl-NL" smtClean="0"/>
              <a:t>7</a:t>
            </a:fld>
            <a:endParaRPr lang="nl-NL"/>
          </a:p>
        </p:txBody>
      </p:sp>
    </p:spTree>
    <p:extLst>
      <p:ext uri="{BB962C8B-B14F-4D97-AF65-F5344CB8AC3E}">
        <p14:creationId xmlns:p14="http://schemas.microsoft.com/office/powerpoint/2010/main" val="32677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1C9D5C-A24E-42B5-BD13-FFCE29705434}" type="slidenum">
              <a:rPr lang="nl-NL" smtClean="0"/>
              <a:t>8</a:t>
            </a:fld>
            <a:endParaRPr lang="nl-NL"/>
          </a:p>
        </p:txBody>
      </p:sp>
    </p:spTree>
    <p:extLst>
      <p:ext uri="{BB962C8B-B14F-4D97-AF65-F5344CB8AC3E}">
        <p14:creationId xmlns:p14="http://schemas.microsoft.com/office/powerpoint/2010/main" val="15578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1C9D5C-A24E-42B5-BD13-FFCE29705434}" type="slidenum">
              <a:rPr lang="nl-NL" smtClean="0"/>
              <a:t>11</a:t>
            </a:fld>
            <a:endParaRPr lang="nl-NL"/>
          </a:p>
        </p:txBody>
      </p:sp>
    </p:spTree>
    <p:extLst>
      <p:ext uri="{BB962C8B-B14F-4D97-AF65-F5344CB8AC3E}">
        <p14:creationId xmlns:p14="http://schemas.microsoft.com/office/powerpoint/2010/main" val="2114166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nl.wikipedia.org/wiki/Ledlamp" TargetMode="External"/><Relationship Id="rId7" Type="http://schemas.openxmlformats.org/officeDocument/2006/relationships/hyperlink" Target="https://nl.wikipedia.org/wiki/Watt_(eenheid)" TargetMode="External"/><Relationship Id="rId2" Type="http://schemas.openxmlformats.org/officeDocument/2006/relationships/hyperlink" Target="https://nl.wikipedia.org/wiki/Lichtstroom" TargetMode="External"/><Relationship Id="rId1" Type="http://schemas.openxmlformats.org/officeDocument/2006/relationships/slideLayout" Target="../slideLayouts/slideLayout8.xml"/><Relationship Id="rId6" Type="http://schemas.openxmlformats.org/officeDocument/2006/relationships/hyperlink" Target="https://nl.wikipedia.org/wiki/Halogeenlamp" TargetMode="External"/><Relationship Id="rId5" Type="http://schemas.openxmlformats.org/officeDocument/2006/relationships/hyperlink" Target="https://nl.wikipedia.org/wiki/Gloeilamp" TargetMode="External"/><Relationship Id="rId4" Type="http://schemas.openxmlformats.org/officeDocument/2006/relationships/hyperlink" Target="https://nl.wikipedia.org/wiki/Spaarlam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royalbrinkman.nl/philips-greenpower-led-flowering-dr-w-fr-9-3watt-410211492"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iki.groenkennisnet.nl/display/KAS/Direct+en+diffuus+lich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Richting van het licht</a:t>
            </a:r>
          </a:p>
        </p:txBody>
      </p:sp>
      <p:sp>
        <p:nvSpPr>
          <p:cNvPr id="4" name="Tekstvak 3">
            <a:extLst>
              <a:ext uri="{FF2B5EF4-FFF2-40B4-BE49-F238E27FC236}">
                <a16:creationId xmlns:a16="http://schemas.microsoft.com/office/drawing/2014/main" id="{FD31DB1D-BEBF-4D5A-8A28-9856562AFBC6}"/>
              </a:ext>
            </a:extLst>
          </p:cNvPr>
          <p:cNvSpPr txBox="1"/>
          <p:nvPr/>
        </p:nvSpPr>
        <p:spPr>
          <a:xfrm>
            <a:off x="1148317" y="1527716"/>
            <a:ext cx="8476449" cy="1938992"/>
          </a:xfrm>
          <a:prstGeom prst="rect">
            <a:avLst/>
          </a:prstGeom>
          <a:noFill/>
        </p:spPr>
        <p:txBody>
          <a:bodyPr wrap="square" rtlCol="0">
            <a:spAutoFit/>
          </a:bodyPr>
          <a:lstStyle/>
          <a:p>
            <a:r>
              <a:rPr lang="nl-NL" sz="2400" dirty="0">
                <a:solidFill>
                  <a:srgbClr val="1E201F"/>
                </a:solidFill>
              </a:rPr>
              <a:t>Een ander nadeel ten opzichte van helder glas is dat met name bij laag invallend licht (bijvoorbeeld bij lage zonnestand in de winter) een deel van het doorgelaten licht naar de hemel toe verstrooid wordt en dus niet in de kas terecht komt.</a:t>
            </a:r>
          </a:p>
        </p:txBody>
      </p:sp>
      <p:pic>
        <p:nvPicPr>
          <p:cNvPr id="1026" name="Picture 2" descr="In drie stappen meer licht in de kas">
            <a:extLst>
              <a:ext uri="{FF2B5EF4-FFF2-40B4-BE49-F238E27FC236}">
                <a16:creationId xmlns:a16="http://schemas.microsoft.com/office/drawing/2014/main" id="{982D2259-EBA5-4D54-B702-FD0FCB051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13" y="4091313"/>
            <a:ext cx="4560883" cy="203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Wat is diffuus licht? - Google Chrome"/>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4136" t="33350" r="28919" b="17677"/>
          <a:stretch/>
        </p:blipFill>
        <p:spPr>
          <a:xfrm>
            <a:off x="591684" y="2029027"/>
            <a:ext cx="7303325" cy="4583876"/>
          </a:xfrm>
        </p:spPr>
      </p:pic>
      <p:sp>
        <p:nvSpPr>
          <p:cNvPr id="4" name="Rechthoek 3">
            <a:extLst>
              <a:ext uri="{FF2B5EF4-FFF2-40B4-BE49-F238E27FC236}">
                <a16:creationId xmlns:a16="http://schemas.microsoft.com/office/drawing/2014/main" id="{0A2D69E6-6BC5-463D-BB83-0434E9A7E278}"/>
              </a:ext>
            </a:extLst>
          </p:cNvPr>
          <p:cNvSpPr/>
          <p:nvPr/>
        </p:nvSpPr>
        <p:spPr>
          <a:xfrm>
            <a:off x="2347064" y="949594"/>
            <a:ext cx="4685332" cy="584775"/>
          </a:xfrm>
          <a:prstGeom prst="rect">
            <a:avLst/>
          </a:prstGeom>
        </p:spPr>
        <p:txBody>
          <a:bodyPr wrap="square">
            <a:spAutoFit/>
          </a:bodyPr>
          <a:lstStyle/>
          <a:p>
            <a:pPr lvl="0"/>
            <a:r>
              <a:rPr lang="nl-NL" sz="3200" b="1" dirty="0">
                <a:solidFill>
                  <a:prstClr val="black"/>
                </a:solidFill>
              </a:rPr>
              <a:t>Diffuus licht</a:t>
            </a:r>
          </a:p>
        </p:txBody>
      </p:sp>
    </p:spTree>
    <p:extLst>
      <p:ext uri="{BB962C8B-B14F-4D97-AF65-F5344CB8AC3E}">
        <p14:creationId xmlns:p14="http://schemas.microsoft.com/office/powerpoint/2010/main" val="341742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Hoeveelheid licht</a:t>
            </a:r>
          </a:p>
        </p:txBody>
      </p:sp>
      <p:sp>
        <p:nvSpPr>
          <p:cNvPr id="4" name="Tijdelijke aanduiding voor inhoud 3"/>
          <p:cNvSpPr>
            <a:spLocks noGrp="1"/>
          </p:cNvSpPr>
          <p:nvPr>
            <p:ph idx="1"/>
          </p:nvPr>
        </p:nvSpPr>
        <p:spPr>
          <a:xfrm>
            <a:off x="829868" y="1656000"/>
            <a:ext cx="8851459" cy="4351338"/>
          </a:xfrm>
        </p:spPr>
        <p:txBody>
          <a:bodyPr>
            <a:noAutofit/>
          </a:bodyPr>
          <a:lstStyle/>
          <a:p>
            <a:pPr indent="0">
              <a:buNone/>
            </a:pPr>
            <a:r>
              <a:rPr lang="nl-NL" dirty="0"/>
              <a:t>Aan één minuut licht heeft een plant niet voldoende voor het fotosynthese proces, daarom moet we weten hoeveel licht een plant nodig heeft.</a:t>
            </a:r>
          </a:p>
          <a:p>
            <a:endParaRPr lang="nl-NL" dirty="0"/>
          </a:p>
          <a:p>
            <a:pPr marL="342900" indent="-342900"/>
            <a:r>
              <a:rPr lang="nl-NL" dirty="0"/>
              <a:t>De hoeveelheid licht die een plant per dag nodig heeft, wordt aangeduid met de term daglicht integraal of met de afkorting DLI.</a:t>
            </a:r>
          </a:p>
          <a:p>
            <a:endParaRPr lang="nl-NL" dirty="0"/>
          </a:p>
          <a:p>
            <a:pPr marL="342900" indent="-342900"/>
            <a:r>
              <a:rPr lang="nl-NL" dirty="0"/>
              <a:t>Het daglicht integraal wordt weergeven in mol/m²/dag, wat staat voor het aantal mol licht dat per dag op een vierkante meter valt. 1 mol is gelijk aan 1.000.000 µmol. </a:t>
            </a:r>
          </a:p>
          <a:p>
            <a:endParaRPr lang="nl-NL" dirty="0"/>
          </a:p>
        </p:txBody>
      </p:sp>
      <p:sp>
        <p:nvSpPr>
          <p:cNvPr id="5" name="Rechthoek 4">
            <a:extLst>
              <a:ext uri="{FF2B5EF4-FFF2-40B4-BE49-F238E27FC236}">
                <a16:creationId xmlns:a16="http://schemas.microsoft.com/office/drawing/2014/main" id="{8EED4495-8C84-42B9-9F4A-96EF95F3E9CC}"/>
              </a:ext>
            </a:extLst>
          </p:cNvPr>
          <p:cNvSpPr/>
          <p:nvPr/>
        </p:nvSpPr>
        <p:spPr>
          <a:xfrm>
            <a:off x="2135560" y="5525999"/>
            <a:ext cx="7704856" cy="276999"/>
          </a:xfrm>
          <a:prstGeom prst="rect">
            <a:avLst/>
          </a:prstGeom>
        </p:spPr>
        <p:txBody>
          <a:bodyPr wrap="square">
            <a:spAutoFit/>
          </a:bodyPr>
          <a:lstStyle/>
          <a:p>
            <a:endParaRPr lang="nl-NL" sz="1200" dirty="0"/>
          </a:p>
        </p:txBody>
      </p:sp>
      <p:pic>
        <p:nvPicPr>
          <p:cNvPr id="4098" name="Picture 2" descr="Licht en planten: Bepalen of een plant voldoende licht krijgt met een  lichtmeter - foodplanting.com">
            <a:extLst>
              <a:ext uri="{FF2B5EF4-FFF2-40B4-BE49-F238E27FC236}">
                <a16:creationId xmlns:a16="http://schemas.microsoft.com/office/drawing/2014/main" id="{A3A5A69F-8334-451A-81C0-00ABCA1D8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967" y="1084215"/>
            <a:ext cx="1143570" cy="114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5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Hoeveelheid licht</a:t>
            </a:r>
          </a:p>
        </p:txBody>
      </p:sp>
      <p:sp>
        <p:nvSpPr>
          <p:cNvPr id="4" name="Tijdelijke aanduiding voor inhoud 3"/>
          <p:cNvSpPr>
            <a:spLocks noGrp="1"/>
          </p:cNvSpPr>
          <p:nvPr>
            <p:ph idx="1"/>
          </p:nvPr>
        </p:nvSpPr>
        <p:spPr>
          <a:xfrm>
            <a:off x="829868" y="1656000"/>
            <a:ext cx="8851459" cy="4351338"/>
          </a:xfrm>
        </p:spPr>
        <p:txBody>
          <a:bodyPr>
            <a:noAutofit/>
          </a:bodyPr>
          <a:lstStyle/>
          <a:p>
            <a:pPr indent="0">
              <a:buNone/>
            </a:pPr>
            <a:r>
              <a:rPr lang="nl-NL" dirty="0"/>
              <a:t>Wanneer er één mol per dag op een vierkante meter valt, dan zou er gemiddeld elke seconde van de dag ongeveer 11,6 µmol/m²/s op dezelfde vierkante meter moeten vallen. </a:t>
            </a:r>
          </a:p>
          <a:p>
            <a:pPr indent="0">
              <a:buNone/>
            </a:pPr>
            <a:endParaRPr lang="nl-NL" dirty="0"/>
          </a:p>
          <a:p>
            <a:pPr indent="0">
              <a:buNone/>
            </a:pPr>
            <a:r>
              <a:rPr lang="nl-NL" dirty="0"/>
              <a:t>1 mol = 1.000.000 µmol. </a:t>
            </a:r>
            <a:br>
              <a:rPr lang="nl-NL" dirty="0"/>
            </a:br>
            <a:r>
              <a:rPr lang="nl-NL" dirty="0"/>
              <a:t>1.000.000 µmol / 86400 (24x60x60) =11,6 µmol/m²/s </a:t>
            </a:r>
          </a:p>
          <a:p>
            <a:pPr indent="0">
              <a:buNone/>
            </a:pPr>
            <a:endParaRPr lang="nl-NL" dirty="0"/>
          </a:p>
          <a:p>
            <a:pPr indent="0">
              <a:buNone/>
            </a:pPr>
            <a:r>
              <a:rPr lang="nl-NL" dirty="0"/>
              <a:t>Omdat de meeste planten maar een deel van de dag licht krijgen, betekend dit dat er enkele uur per dag veel meer licht op de plant moet vallen, om de uren waarin er geen licht op de plant valt goed te maken</a:t>
            </a:r>
          </a:p>
        </p:txBody>
      </p:sp>
      <p:sp>
        <p:nvSpPr>
          <p:cNvPr id="5" name="Rechthoek 4">
            <a:extLst>
              <a:ext uri="{FF2B5EF4-FFF2-40B4-BE49-F238E27FC236}">
                <a16:creationId xmlns:a16="http://schemas.microsoft.com/office/drawing/2014/main" id="{8EED4495-8C84-42B9-9F4A-96EF95F3E9CC}"/>
              </a:ext>
            </a:extLst>
          </p:cNvPr>
          <p:cNvSpPr/>
          <p:nvPr/>
        </p:nvSpPr>
        <p:spPr>
          <a:xfrm>
            <a:off x="2135560" y="5525999"/>
            <a:ext cx="7704856" cy="276999"/>
          </a:xfrm>
          <a:prstGeom prst="rect">
            <a:avLst/>
          </a:prstGeom>
        </p:spPr>
        <p:txBody>
          <a:bodyPr wrap="square">
            <a:spAutoFit/>
          </a:bodyPr>
          <a:lstStyle/>
          <a:p>
            <a:endParaRPr lang="nl-NL" sz="1200" dirty="0"/>
          </a:p>
        </p:txBody>
      </p:sp>
      <p:pic>
        <p:nvPicPr>
          <p:cNvPr id="4098" name="Picture 2" descr="Licht en planten: Bepalen of een plant voldoende licht krijgt met een  lichtmeter - foodplanting.com">
            <a:extLst>
              <a:ext uri="{FF2B5EF4-FFF2-40B4-BE49-F238E27FC236}">
                <a16:creationId xmlns:a16="http://schemas.microsoft.com/office/drawing/2014/main" id="{A3A5A69F-8334-451A-81C0-00ABCA1D8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967" y="1084215"/>
            <a:ext cx="1143570" cy="114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a:t>
            </a:r>
          </a:p>
        </p:txBody>
      </p:sp>
      <p:sp>
        <p:nvSpPr>
          <p:cNvPr id="3" name="Tijdelijke aanduiding voor inhoud 2"/>
          <p:cNvSpPr>
            <a:spLocks noGrp="1"/>
          </p:cNvSpPr>
          <p:nvPr>
            <p:ph idx="1"/>
          </p:nvPr>
        </p:nvSpPr>
        <p:spPr>
          <a:xfrm>
            <a:off x="861646" y="1749668"/>
            <a:ext cx="8930354" cy="4329669"/>
          </a:xfrm>
        </p:spPr>
        <p:txBody>
          <a:bodyPr>
            <a:normAutofit/>
          </a:bodyPr>
          <a:lstStyle/>
          <a:p>
            <a:pPr indent="0">
              <a:buNone/>
            </a:pPr>
            <a:r>
              <a:rPr lang="nl-NL" dirty="0"/>
              <a:t>Een varen doet het bijvoorbeeld het beste bij 6 tot 10 mol/m²/dag per dag. Dit betekent dat de varen de hele dag gemiddeld 69 tot 116 µmol/m²/s zou moeten ontvangen. </a:t>
            </a:r>
          </a:p>
          <a:p>
            <a:endParaRPr lang="nl-NL" dirty="0"/>
          </a:p>
          <a:p>
            <a:pPr indent="0">
              <a:buNone/>
            </a:pPr>
            <a:r>
              <a:rPr lang="nl-NL" dirty="0"/>
              <a:t>Dit gemiddelde krijg je door het aantal mol/m²/dag te delen door  86400 (24x60x60) Uiteraard is het voor de meeste niet mogelijk om een plant 24 uur per dag te belichten. Daarom kun je er voor zorgen dat de plant bijvoorbeeld 8 uur per dag wordt blootgesteld aan 208 tot 347 µmol/m²/s</a:t>
            </a:r>
            <a:br>
              <a:rPr lang="nl-NL" dirty="0"/>
            </a:br>
            <a:r>
              <a:rPr lang="nl-NL" dirty="0"/>
              <a:t>6000000 µmol/m²/s / (8 uur x 60 (min) x 60 (sec)=28800)</a:t>
            </a:r>
          </a:p>
          <a:p>
            <a:endParaRPr lang="nl-NL" dirty="0"/>
          </a:p>
        </p:txBody>
      </p:sp>
      <p:pic>
        <p:nvPicPr>
          <p:cNvPr id="5122" name="Picture 2" descr="De luchtzuiverende krulvaren - GroenRijk">
            <a:extLst>
              <a:ext uri="{FF2B5EF4-FFF2-40B4-BE49-F238E27FC236}">
                <a16:creationId xmlns:a16="http://schemas.microsoft.com/office/drawing/2014/main" id="{500E7482-895F-470A-973C-1E34E2605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404" y="46060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a:t>
            </a:r>
          </a:p>
        </p:txBody>
      </p:sp>
      <p:pic>
        <p:nvPicPr>
          <p:cNvPr id="7" name="Tijdelijke aanduiding voor inhoud 6">
            <a:extLst>
              <a:ext uri="{FF2B5EF4-FFF2-40B4-BE49-F238E27FC236}">
                <a16:creationId xmlns:a16="http://schemas.microsoft.com/office/drawing/2014/main" id="{A01E42A6-8D71-4A82-8ADB-293DBE40C24B}"/>
              </a:ext>
            </a:extLst>
          </p:cNvPr>
          <p:cNvPicPr>
            <a:picLocks noGrp="1" noChangeAspect="1"/>
          </p:cNvPicPr>
          <p:nvPr>
            <p:ph idx="1"/>
          </p:nvPr>
        </p:nvPicPr>
        <p:blipFill rotWithShape="1">
          <a:blip r:embed="rId2"/>
          <a:srcRect t="2580"/>
          <a:stretch/>
        </p:blipFill>
        <p:spPr>
          <a:xfrm>
            <a:off x="601470" y="1240237"/>
            <a:ext cx="6336704" cy="2477739"/>
          </a:xfrm>
          <a:prstGeom prst="rect">
            <a:avLst/>
          </a:prstGeom>
        </p:spPr>
      </p:pic>
      <p:pic>
        <p:nvPicPr>
          <p:cNvPr id="8" name="Afbeelding 7">
            <a:extLst>
              <a:ext uri="{FF2B5EF4-FFF2-40B4-BE49-F238E27FC236}">
                <a16:creationId xmlns:a16="http://schemas.microsoft.com/office/drawing/2014/main" id="{8B808CE2-58CD-45AC-83DF-93C463348D02}"/>
              </a:ext>
            </a:extLst>
          </p:cNvPr>
          <p:cNvPicPr>
            <a:picLocks noChangeAspect="1"/>
          </p:cNvPicPr>
          <p:nvPr/>
        </p:nvPicPr>
        <p:blipFill>
          <a:blip r:embed="rId3"/>
          <a:stretch>
            <a:fillRect/>
          </a:stretch>
        </p:blipFill>
        <p:spPr>
          <a:xfrm>
            <a:off x="1149932" y="4062534"/>
            <a:ext cx="6336704" cy="2377728"/>
          </a:xfrm>
          <a:prstGeom prst="rect">
            <a:avLst/>
          </a:prstGeom>
        </p:spPr>
      </p:pic>
    </p:spTree>
    <p:extLst>
      <p:ext uri="{BB962C8B-B14F-4D97-AF65-F5344CB8AC3E}">
        <p14:creationId xmlns:p14="http://schemas.microsoft.com/office/powerpoint/2010/main" val="161136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920656"/>
            <a:ext cx="8686799" cy="1754326"/>
          </a:xfrm>
          <a:prstGeom prst="rect">
            <a:avLst/>
          </a:prstGeom>
          <a:noFill/>
        </p:spPr>
        <p:txBody>
          <a:bodyPr wrap="square" rtlCol="0">
            <a:spAutoFit/>
          </a:bodyPr>
          <a:lstStyle/>
          <a:p>
            <a:pPr marL="285750" indent="-285750">
              <a:buFont typeface="Arial" panose="020B0604020202020204" pitchFamily="34" charset="0"/>
              <a:buChar char="•"/>
            </a:pPr>
            <a:r>
              <a:rPr lang="nl-NL" dirty="0"/>
              <a:t>Meet de hoogte van de plant van de diverse proeven en bereken de lengtegroei per week</a:t>
            </a:r>
          </a:p>
          <a:p>
            <a:pPr marL="285750" indent="-285750">
              <a:buFont typeface="Arial" panose="020B0604020202020204" pitchFamily="34" charset="0"/>
              <a:buChar char="•"/>
            </a:pPr>
            <a:r>
              <a:rPr lang="nl-NL" dirty="0"/>
              <a:t>Schrijf dit op in het Excelbestand</a:t>
            </a:r>
          </a:p>
          <a:p>
            <a:pPr marL="285750" indent="-285750">
              <a:buFont typeface="Arial" panose="020B0604020202020204" pitchFamily="34" charset="0"/>
              <a:buChar char="•"/>
            </a:pPr>
            <a:r>
              <a:rPr lang="nl-NL" dirty="0"/>
              <a:t>Maak een foto van de 0-proef naast een plant van de praktijkproef en beschrijf de verschillen.</a:t>
            </a:r>
          </a:p>
          <a:p>
            <a:pPr marL="285750" indent="-285750">
              <a:buFont typeface="Arial" panose="020B0604020202020204" pitchFamily="34" charset="0"/>
              <a:buChar char="•"/>
            </a:pPr>
            <a:endParaRPr lang="nl-NL"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17" y="3941189"/>
            <a:ext cx="3260404" cy="2280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41" y="3534465"/>
            <a:ext cx="1995162" cy="281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0961" y="342000"/>
            <a:ext cx="4932000" cy="720000"/>
          </a:xfrm>
        </p:spPr>
        <p:txBody>
          <a:bodyPr/>
          <a:lstStyle/>
          <a:p>
            <a:r>
              <a:rPr lang="nl-NL" dirty="0"/>
              <a:t> licht meten</a:t>
            </a:r>
          </a:p>
        </p:txBody>
      </p:sp>
      <p:sp>
        <p:nvSpPr>
          <p:cNvPr id="3" name="Tijdelijke aanduiding voor tekst 2"/>
          <p:cNvSpPr>
            <a:spLocks noGrp="1"/>
          </p:cNvSpPr>
          <p:nvPr>
            <p:ph type="body" sz="quarter" idx="10"/>
          </p:nvPr>
        </p:nvSpPr>
        <p:spPr>
          <a:xfrm>
            <a:off x="895547" y="1353452"/>
            <a:ext cx="8317039" cy="4680000"/>
          </a:xfrm>
        </p:spPr>
        <p:txBody>
          <a:bodyPr/>
          <a:lstStyle/>
          <a:p>
            <a:pPr indent="0">
              <a:buNone/>
            </a:pPr>
            <a:r>
              <a:rPr lang="nl-NL" dirty="0"/>
              <a:t>Bij groene planten is de gevoeligheid voor rood licht het hoogst en voor groen het laagst.</a:t>
            </a:r>
          </a:p>
          <a:p>
            <a:endParaRPr lang="nl-NL" dirty="0"/>
          </a:p>
          <a:p>
            <a:pPr indent="0">
              <a:buNone/>
            </a:pPr>
            <a:r>
              <a:rPr lang="nl-NL" dirty="0"/>
              <a:t>Lichtbronnen kunnen worden beschouwd als bronnen van energiedeeltjes; deze worden lichtquanten of fotonen genoemd.</a:t>
            </a:r>
          </a:p>
          <a:p>
            <a:endParaRPr lang="nl-NL" dirty="0"/>
          </a:p>
          <a:p>
            <a:pPr indent="0">
              <a:buNone/>
            </a:pPr>
            <a:r>
              <a:rPr lang="nl-NL" dirty="0"/>
              <a:t>Alle fotonen, van blauw tot rood (400 tot 700 </a:t>
            </a:r>
            <a:r>
              <a:rPr lang="nl-NL" dirty="0" err="1"/>
              <a:t>nm</a:t>
            </a:r>
            <a:r>
              <a:rPr lang="nl-NL" dirty="0"/>
              <a:t>), worden gebruikt voor de fotosynthese, maar dit gebeurt niet voor elke foton met hetzelfde rendement. We hebben hier te maken met de ‘plantgevoeligheidskromme’. </a:t>
            </a:r>
          </a:p>
        </p:txBody>
      </p:sp>
    </p:spTree>
    <p:extLst>
      <p:ext uri="{BB962C8B-B14F-4D97-AF65-F5344CB8AC3E}">
        <p14:creationId xmlns:p14="http://schemas.microsoft.com/office/powerpoint/2010/main" val="24424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956783" y="995233"/>
            <a:ext cx="7200000" cy="4680000"/>
          </a:xfrm>
        </p:spPr>
        <p:txBody>
          <a:bodyPr>
            <a:normAutofit lnSpcReduction="10000"/>
          </a:bodyPr>
          <a:lstStyle/>
          <a:p>
            <a:pPr indent="0">
              <a:buNone/>
            </a:pPr>
            <a:r>
              <a:rPr lang="nl-NL" dirty="0"/>
              <a:t>De groeisnelheid van planten wordt bepaald door het aantal fotonen tussen 400 en 700 nm dat zij absorberen. </a:t>
            </a:r>
          </a:p>
          <a:p>
            <a:pPr indent="0">
              <a:buNone/>
            </a:pPr>
            <a:endParaRPr lang="nl-NL" dirty="0"/>
          </a:p>
          <a:p>
            <a:pPr indent="0">
              <a:buNone/>
            </a:pPr>
            <a:r>
              <a:rPr lang="nl-NL" dirty="0"/>
              <a:t>Dit groeilicht wordt aangeduid met de afkorting PAR en is de enige betrouwbare maat om aan te duiden of een lamp geschikt is voor fotosynthese. </a:t>
            </a:r>
          </a:p>
          <a:p>
            <a:pPr indent="0">
              <a:buNone/>
            </a:pPr>
            <a:endParaRPr lang="nl-NL" dirty="0"/>
          </a:p>
          <a:p>
            <a:pPr indent="0">
              <a:buNone/>
            </a:pPr>
            <a:r>
              <a:rPr lang="nl-NL" dirty="0"/>
              <a:t>Hoe hoger de PAR-waarde per Watt, des te efficiënter de lamp.</a:t>
            </a:r>
          </a:p>
          <a:p>
            <a:pPr indent="0">
              <a:buNone/>
            </a:pPr>
            <a:endParaRPr lang="nl-NL" dirty="0"/>
          </a:p>
          <a:p>
            <a:pPr indent="0">
              <a:buNone/>
            </a:pPr>
            <a:endParaRPr lang="nl-NL" dirty="0"/>
          </a:p>
          <a:p>
            <a:pPr indent="0">
              <a:buNone/>
            </a:pPr>
            <a:r>
              <a:rPr lang="nl-NL" dirty="0"/>
              <a:t>Watt is het vermogen van een lamp</a:t>
            </a:r>
          </a:p>
          <a:p>
            <a:pPr indent="0">
              <a:buNone/>
            </a:pPr>
            <a:endParaRPr lang="nl-NL" dirty="0"/>
          </a:p>
          <a:p>
            <a:pPr indent="0">
              <a:buNone/>
            </a:pPr>
            <a:endParaRPr lang="nl-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938" y="5249918"/>
            <a:ext cx="4531106" cy="140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3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1000"/>
                                        <p:tgtEl>
                                          <p:spTgt spid="5122"/>
                                        </p:tgtEl>
                                      </p:cBhvr>
                                    </p:animEffect>
                                    <p:anim calcmode="lin" valueType="num">
                                      <p:cBhvr>
                                        <p:cTn id="36" dur="1000" fill="hold"/>
                                        <p:tgtEl>
                                          <p:spTgt spid="5122"/>
                                        </p:tgtEl>
                                        <p:attrNameLst>
                                          <p:attrName>ppt_x</p:attrName>
                                        </p:attrNameLst>
                                      </p:cBhvr>
                                      <p:tavLst>
                                        <p:tav tm="0">
                                          <p:val>
                                            <p:strVal val="#ppt_x"/>
                                          </p:val>
                                        </p:tav>
                                        <p:tav tm="100000">
                                          <p:val>
                                            <p:strVal val="#ppt_x"/>
                                          </p:val>
                                        </p:tav>
                                      </p:tavLst>
                                    </p:anim>
                                    <p:anim calcmode="lin" valueType="num">
                                      <p:cBhvr>
                                        <p:cTn id="3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Lumen &amp; Lux</a:t>
            </a:r>
          </a:p>
        </p:txBody>
      </p:sp>
      <p:sp>
        <p:nvSpPr>
          <p:cNvPr id="3" name="Tijdelijke aanduiding voor tekst 2"/>
          <p:cNvSpPr>
            <a:spLocks noGrp="1"/>
          </p:cNvSpPr>
          <p:nvPr>
            <p:ph type="body" sz="quarter" idx="10"/>
          </p:nvPr>
        </p:nvSpPr>
        <p:spPr>
          <a:xfrm>
            <a:off x="756000" y="1476000"/>
            <a:ext cx="9349534" cy="4680000"/>
          </a:xfrm>
        </p:spPr>
        <p:txBody>
          <a:bodyPr>
            <a:normAutofit fontScale="32500" lnSpcReduction="20000"/>
          </a:bodyPr>
          <a:lstStyle/>
          <a:p>
            <a:pPr indent="0">
              <a:buNone/>
            </a:pPr>
            <a:r>
              <a:rPr lang="nl-NL" sz="7400" b="1" dirty="0"/>
              <a:t>Lumen:</a:t>
            </a:r>
          </a:p>
          <a:p>
            <a:pPr indent="0">
              <a:buNone/>
            </a:pPr>
            <a:r>
              <a:rPr lang="nl-NL" sz="7400" dirty="0"/>
              <a:t>Lumen is de eenheid van de lichtstroom. Dit geeft de totale lichthoeveelheid aan die de lichtbron zelf uitstraalt, ongeacht in welke richting dit is. Bij Lumen is vooral de efficiëntie van belang, omdat deze aangeeft hoe efficiënt de lichtbron stroom omzet in licht. </a:t>
            </a:r>
          </a:p>
          <a:p>
            <a:pPr indent="0">
              <a:buNone/>
            </a:pPr>
            <a:br>
              <a:rPr lang="nl-NL" sz="7400" dirty="0"/>
            </a:br>
            <a:r>
              <a:rPr lang="nl-NL" sz="7400" b="1" dirty="0"/>
              <a:t>Lux:</a:t>
            </a:r>
          </a:p>
          <a:p>
            <a:pPr indent="0">
              <a:buNone/>
            </a:pPr>
            <a:r>
              <a:rPr lang="nl-NL" sz="7400" dirty="0"/>
              <a:t>Lux is ook een eenheid voor lichtsterkte, maar dan voor de lichthoeveelheid die op een oppervlakte terechtkomt. Hierbij is het dus wel belangrijk in welke richting de lichtbron schijnt. Als bij een lamp de hoeveelheid Lux aangegeven staat is dat meestal in het centrum van de bundel, waar de lichtsterkte het hoogst is.</a:t>
            </a:r>
          </a:p>
          <a:p>
            <a:pPr indent="0">
              <a:buNone/>
            </a:pPr>
            <a:endParaRPr lang="nl-NL" sz="7400" dirty="0"/>
          </a:p>
          <a:p>
            <a:pPr indent="0">
              <a:buNone/>
            </a:pPr>
            <a:br>
              <a:rPr lang="nl-NL" sz="5100" dirty="0"/>
            </a:br>
            <a:endParaRPr lang="nl-NL" dirty="0"/>
          </a:p>
        </p:txBody>
      </p:sp>
    </p:spTree>
    <p:extLst>
      <p:ext uri="{BB962C8B-B14F-4D97-AF65-F5344CB8AC3E}">
        <p14:creationId xmlns:p14="http://schemas.microsoft.com/office/powerpoint/2010/main" val="30173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1229360" y="1615440"/>
            <a:ext cx="8351520" cy="2677656"/>
          </a:xfrm>
          <a:prstGeom prst="rect">
            <a:avLst/>
          </a:prstGeom>
          <a:noFill/>
        </p:spPr>
        <p:txBody>
          <a:bodyPr wrap="square" rtlCol="0">
            <a:spAutoFit/>
          </a:bodyPr>
          <a:lstStyle/>
          <a:p>
            <a:pPr marL="285750" indent="-285750">
              <a:buFont typeface="Arial" panose="020B0604020202020204" pitchFamily="34" charset="0"/>
              <a:buChar char="•"/>
            </a:pPr>
            <a:r>
              <a:rPr lang="nl-NL" sz="2800" dirty="0"/>
              <a:t>Les 1: Kleur licht</a:t>
            </a:r>
          </a:p>
          <a:p>
            <a:pPr marL="285750" indent="-285750">
              <a:buFont typeface="Arial" panose="020B0604020202020204" pitchFamily="34" charset="0"/>
              <a:buChar char="•"/>
            </a:pPr>
            <a:r>
              <a:rPr lang="nl-NL" sz="2800" dirty="0"/>
              <a:t>Les 2: Licht</a:t>
            </a:r>
          </a:p>
          <a:p>
            <a:pPr marL="285750" indent="-285750">
              <a:buFont typeface="Arial" panose="020B0604020202020204" pitchFamily="34" charset="0"/>
              <a:buChar char="•"/>
            </a:pPr>
            <a:r>
              <a:rPr lang="nl-NL" sz="2800" dirty="0"/>
              <a:t>Les 3: Licht meten</a:t>
            </a:r>
          </a:p>
          <a:p>
            <a:pPr marL="285750" indent="-285750">
              <a:buFont typeface="Arial" panose="020B0604020202020204" pitchFamily="34" charset="0"/>
              <a:buChar char="•"/>
            </a:pPr>
            <a:r>
              <a:rPr lang="nl-NL" sz="2800" dirty="0"/>
              <a:t>Les 4: Hoeveelheid licht</a:t>
            </a:r>
          </a:p>
          <a:p>
            <a:pPr marL="285750" indent="-285750">
              <a:buFont typeface="Arial" panose="020B0604020202020204" pitchFamily="34" charset="0"/>
              <a:buChar char="•"/>
            </a:pPr>
            <a:r>
              <a:rPr lang="nl-NL" sz="2800" dirty="0"/>
              <a:t>Les 5: Type licht</a:t>
            </a:r>
          </a:p>
          <a:p>
            <a:pPr marL="285750" indent="-285750">
              <a:buFont typeface="Arial" panose="020B0604020202020204" pitchFamily="34" charset="0"/>
              <a:buChar char="•"/>
            </a:pPr>
            <a:r>
              <a:rPr lang="nl-NL" sz="2800" dirty="0"/>
              <a:t>Les 6: Toets</a:t>
            </a:r>
          </a:p>
        </p:txBody>
      </p:sp>
      <p:pic>
        <p:nvPicPr>
          <p:cNvPr id="2" name="Afbeelding 1">
            <a:extLst>
              <a:ext uri="{FF2B5EF4-FFF2-40B4-BE49-F238E27FC236}">
                <a16:creationId xmlns:a16="http://schemas.microsoft.com/office/drawing/2014/main" id="{B07202EC-85D5-4711-9951-90E10D8D26FB}"/>
              </a:ext>
            </a:extLst>
          </p:cNvPr>
          <p:cNvPicPr>
            <a:picLocks noChangeAspect="1"/>
          </p:cNvPicPr>
          <p:nvPr/>
        </p:nvPicPr>
        <p:blipFill>
          <a:blip r:embed="rId2"/>
          <a:stretch>
            <a:fillRect/>
          </a:stretch>
        </p:blipFill>
        <p:spPr>
          <a:xfrm>
            <a:off x="7423388" y="531628"/>
            <a:ext cx="2666483" cy="2654632"/>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Lumen &amp; Lux</a:t>
            </a:r>
          </a:p>
        </p:txBody>
      </p:sp>
      <p:sp>
        <p:nvSpPr>
          <p:cNvPr id="3" name="Tijdelijke aanduiding voor tekst 2"/>
          <p:cNvSpPr>
            <a:spLocks noGrp="1"/>
          </p:cNvSpPr>
          <p:nvPr>
            <p:ph type="body" sz="quarter" idx="10"/>
          </p:nvPr>
        </p:nvSpPr>
        <p:spPr>
          <a:xfrm>
            <a:off x="756000" y="1476000"/>
            <a:ext cx="8532000" cy="4680000"/>
          </a:xfrm>
        </p:spPr>
        <p:txBody>
          <a:bodyPr>
            <a:normAutofit fontScale="55000" lnSpcReduction="20000"/>
          </a:bodyPr>
          <a:lstStyle/>
          <a:p>
            <a:pPr indent="0">
              <a:buNone/>
            </a:pPr>
            <a:r>
              <a:rPr lang="nl-NL" sz="5100" b="1" dirty="0"/>
              <a:t>Het verschil:</a:t>
            </a:r>
          </a:p>
          <a:p>
            <a:pPr indent="0">
              <a:buNone/>
            </a:pPr>
            <a:r>
              <a:rPr lang="nl-NL" sz="5100" dirty="0"/>
              <a:t>Lumen en Lux verschillen van elkaar doordat Lux rekening houdt met het oppervlakte waarover de hoeveelheid licht (Lumen) verspreid wordt. Het verschil is te verklaren met onderstaand voorbeeld:</a:t>
            </a:r>
          </a:p>
          <a:p>
            <a:pPr indent="0">
              <a:buNone/>
            </a:pPr>
            <a:endParaRPr lang="nl-NL" sz="5100" dirty="0"/>
          </a:p>
          <a:p>
            <a:pPr indent="0">
              <a:buNone/>
            </a:pPr>
            <a:br>
              <a:rPr lang="nl-NL" sz="5100" dirty="0"/>
            </a:br>
            <a:r>
              <a:rPr lang="nl-NL" sz="5100" dirty="0"/>
              <a:t>Een lichtbron van 500 Lumen verlicht 1 vierkante meter met 500 Lux. Dezelfde lichtbron die 10 vierkante meter moet verlichten, verlicht dit oppervlakte met slechts 50 Lux.</a:t>
            </a:r>
          </a:p>
          <a:p>
            <a:endParaRPr lang="nl-NL" dirty="0"/>
          </a:p>
        </p:txBody>
      </p:sp>
    </p:spTree>
    <p:extLst>
      <p:ext uri="{BB962C8B-B14F-4D97-AF65-F5344CB8AC3E}">
        <p14:creationId xmlns:p14="http://schemas.microsoft.com/office/powerpoint/2010/main" val="12083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480685402"/>
              </p:ext>
            </p:extLst>
          </p:nvPr>
        </p:nvGraphicFramePr>
        <p:xfrm>
          <a:off x="1671144" y="346842"/>
          <a:ext cx="6989380" cy="6159061"/>
        </p:xfrm>
        <a:graphic>
          <a:graphicData uri="http://schemas.openxmlformats.org/drawingml/2006/table">
            <a:tbl>
              <a:tblPr/>
              <a:tblGrid>
                <a:gridCol w="1397876">
                  <a:extLst>
                    <a:ext uri="{9D8B030D-6E8A-4147-A177-3AD203B41FA5}">
                      <a16:colId xmlns:a16="http://schemas.microsoft.com/office/drawing/2014/main" val="20000"/>
                    </a:ext>
                  </a:extLst>
                </a:gridCol>
                <a:gridCol w="1397876">
                  <a:extLst>
                    <a:ext uri="{9D8B030D-6E8A-4147-A177-3AD203B41FA5}">
                      <a16:colId xmlns:a16="http://schemas.microsoft.com/office/drawing/2014/main" val="20001"/>
                    </a:ext>
                  </a:extLst>
                </a:gridCol>
                <a:gridCol w="1397876">
                  <a:extLst>
                    <a:ext uri="{9D8B030D-6E8A-4147-A177-3AD203B41FA5}">
                      <a16:colId xmlns:a16="http://schemas.microsoft.com/office/drawing/2014/main" val="20002"/>
                    </a:ext>
                  </a:extLst>
                </a:gridCol>
                <a:gridCol w="1397876">
                  <a:extLst>
                    <a:ext uri="{9D8B030D-6E8A-4147-A177-3AD203B41FA5}">
                      <a16:colId xmlns:a16="http://schemas.microsoft.com/office/drawing/2014/main" val="20003"/>
                    </a:ext>
                  </a:extLst>
                </a:gridCol>
                <a:gridCol w="1397876">
                  <a:extLst>
                    <a:ext uri="{9D8B030D-6E8A-4147-A177-3AD203B41FA5}">
                      <a16:colId xmlns:a16="http://schemas.microsoft.com/office/drawing/2014/main" val="20004"/>
                    </a:ext>
                  </a:extLst>
                </a:gridCol>
              </a:tblGrid>
              <a:tr h="282126">
                <a:tc rowSpan="2">
                  <a:txBody>
                    <a:bodyPr/>
                    <a:lstStyle/>
                    <a:p>
                      <a:r>
                        <a:rPr lang="nl-NL" sz="1400" dirty="0">
                          <a:hlinkClick r:id="rId2" action="ppaction://hlinkfile" tooltip="Lichtstroom"/>
                        </a:rPr>
                        <a:t>Lichtstroom</a:t>
                      </a:r>
                      <a:endParaRPr lang="nl-NL" sz="1400" dirty="0"/>
                    </a:p>
                  </a:txBody>
                  <a:tcPr marL="21713" marR="21713" marT="21713" marB="21713" anchor="b">
                    <a:lnL>
                      <a:noFill/>
                    </a:lnL>
                    <a:lnR>
                      <a:noFill/>
                    </a:lnR>
                    <a:lnT>
                      <a:noFill/>
                    </a:lnT>
                    <a:lnB>
                      <a:noFill/>
                    </a:lnB>
                    <a:solidFill>
                      <a:schemeClr val="bg1">
                        <a:lumMod val="85000"/>
                      </a:schemeClr>
                    </a:solidFill>
                  </a:tcPr>
                </a:tc>
                <a:tc gridSpan="4">
                  <a:txBody>
                    <a:bodyPr/>
                    <a:lstStyle/>
                    <a:p>
                      <a:pPr algn="ctr"/>
                      <a:endParaRPr lang="nl-NL" sz="1400" dirty="0"/>
                    </a:p>
                  </a:txBody>
                  <a:tcPr marL="21713" marR="21713" marT="21713" marB="21713" anchor="ctr">
                    <a:lnL>
                      <a:noFill/>
                    </a:lnL>
                    <a:lnR>
                      <a:noFill/>
                    </a:lnR>
                    <a:lnT>
                      <a:noFill/>
                    </a:lnT>
                    <a:lnB>
                      <a:noFill/>
                    </a:lnB>
                    <a:solidFill>
                      <a:schemeClr val="bg1">
                        <a:lumMod val="85000"/>
                      </a:schemeClr>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516541">
                <a:tc vMerge="1">
                  <a:txBody>
                    <a:bodyPr/>
                    <a:lstStyle/>
                    <a:p>
                      <a:endParaRPr lang="nl-NL"/>
                    </a:p>
                  </a:txBody>
                  <a:tcPr/>
                </a:tc>
                <a:tc>
                  <a:txBody>
                    <a:bodyPr/>
                    <a:lstStyle/>
                    <a:p>
                      <a:br>
                        <a:rPr lang="nl-NL" sz="1400" dirty="0"/>
                      </a:br>
                      <a:r>
                        <a:rPr lang="nl-NL" sz="1400" dirty="0" err="1">
                          <a:hlinkClick r:id="rId3" action="ppaction://hlinkfile" tooltip="Ledlamp"/>
                        </a:rPr>
                        <a:t>ledlamp</a:t>
                      </a:r>
                      <a:endParaRPr lang="nl-NL" sz="1400" dirty="0"/>
                    </a:p>
                  </a:txBody>
                  <a:tcPr marL="21713" marR="21713" marT="21713" marB="21713" anchor="b">
                    <a:lnL>
                      <a:noFill/>
                    </a:lnL>
                    <a:lnR>
                      <a:noFill/>
                    </a:lnR>
                    <a:lnT>
                      <a:noFill/>
                    </a:lnT>
                    <a:lnB>
                      <a:noFill/>
                    </a:lnB>
                    <a:solidFill>
                      <a:schemeClr val="bg1">
                        <a:lumMod val="85000"/>
                      </a:schemeClr>
                    </a:solidFill>
                  </a:tcPr>
                </a:tc>
                <a:tc>
                  <a:txBody>
                    <a:bodyPr/>
                    <a:lstStyle/>
                    <a:p>
                      <a:br>
                        <a:rPr lang="nl-NL" sz="1400" dirty="0"/>
                      </a:br>
                      <a:r>
                        <a:rPr lang="nl-NL" sz="1400" dirty="0">
                          <a:hlinkClick r:id="rId4" action="ppaction://hlinkfile" tooltip="Spaarlamp"/>
                        </a:rPr>
                        <a:t>spaarlamp</a:t>
                      </a:r>
                      <a:endParaRPr lang="nl-NL" sz="1400" dirty="0"/>
                    </a:p>
                  </a:txBody>
                  <a:tcPr marL="21713" marR="21713" marT="21713" marB="21713" anchor="b">
                    <a:lnL>
                      <a:noFill/>
                    </a:lnL>
                    <a:lnR>
                      <a:noFill/>
                    </a:lnR>
                    <a:lnT>
                      <a:noFill/>
                    </a:lnT>
                    <a:lnB>
                      <a:noFill/>
                    </a:lnB>
                    <a:solidFill>
                      <a:schemeClr val="bg1">
                        <a:lumMod val="85000"/>
                      </a:schemeClr>
                    </a:solidFill>
                  </a:tcPr>
                </a:tc>
                <a:tc>
                  <a:txBody>
                    <a:bodyPr/>
                    <a:lstStyle/>
                    <a:p>
                      <a:br>
                        <a:rPr lang="nl-NL" sz="1400"/>
                      </a:br>
                      <a:r>
                        <a:rPr lang="nl-NL" sz="1400">
                          <a:hlinkClick r:id="rId5" action="ppaction://hlinkfile" tooltip="Gloeilamp"/>
                        </a:rPr>
                        <a:t>gloeilamp</a:t>
                      </a:r>
                      <a:endParaRPr lang="nl-NL" sz="1400"/>
                    </a:p>
                  </a:txBody>
                  <a:tcPr marL="21713" marR="21713" marT="21713" marB="21713" anchor="b">
                    <a:lnL>
                      <a:noFill/>
                    </a:lnL>
                    <a:lnR>
                      <a:noFill/>
                    </a:lnR>
                    <a:lnT>
                      <a:noFill/>
                    </a:lnT>
                    <a:lnB>
                      <a:noFill/>
                    </a:lnB>
                    <a:solidFill>
                      <a:schemeClr val="bg1">
                        <a:lumMod val="85000"/>
                      </a:schemeClr>
                    </a:solidFill>
                  </a:tcPr>
                </a:tc>
                <a:tc>
                  <a:txBody>
                    <a:bodyPr/>
                    <a:lstStyle/>
                    <a:p>
                      <a:br>
                        <a:rPr lang="nl-NL" sz="1400"/>
                      </a:br>
                      <a:r>
                        <a:rPr lang="nl-NL" sz="1400">
                          <a:hlinkClick r:id="rId6" action="ppaction://hlinkfile" tooltip="Halogeenlamp"/>
                        </a:rPr>
                        <a:t>halogeenlamp</a:t>
                      </a:r>
                      <a:endParaRPr lang="nl-NL" sz="1400"/>
                    </a:p>
                  </a:txBody>
                  <a:tcPr marL="21713" marR="21713" marT="21713" marB="21713" anchor="b">
                    <a:lnL>
                      <a:noFill/>
                    </a:lnL>
                    <a:lnR>
                      <a:noFill/>
                    </a:lnR>
                    <a:lnT>
                      <a:noFill/>
                    </a:lnT>
                    <a:lnB>
                      <a:noFill/>
                    </a:lnB>
                    <a:solidFill>
                      <a:schemeClr val="bg1">
                        <a:lumMod val="85000"/>
                      </a:schemeClr>
                    </a:solidFill>
                  </a:tcPr>
                </a:tc>
                <a:extLst>
                  <a:ext uri="{0D108BD9-81ED-4DB2-BD59-A6C34878D82A}">
                    <a16:rowId xmlns:a16="http://schemas.microsoft.com/office/drawing/2014/main" val="10001"/>
                  </a:ext>
                </a:extLst>
              </a:tr>
              <a:tr h="282126">
                <a:tc>
                  <a:txBody>
                    <a:bodyPr/>
                    <a:lstStyle/>
                    <a:p>
                      <a:r>
                        <a:rPr lang="nl-NL" sz="1400" dirty="0"/>
                        <a:t>50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1,2 </a:t>
                      </a:r>
                      <a:r>
                        <a:rPr lang="nl-NL" sz="1400">
                          <a:hlinkClick r:id="rId7" action="ppaction://hlinkfile" tooltip="Watt (eenheid)"/>
                        </a:rPr>
                        <a:t>W</a:t>
                      </a:r>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7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2"/>
                  </a:ext>
                </a:extLst>
              </a:tr>
              <a:tr h="282126">
                <a:tc>
                  <a:txBody>
                    <a:bodyPr/>
                    <a:lstStyle/>
                    <a:p>
                      <a:r>
                        <a:rPr lang="nl-NL" sz="1400" dirty="0"/>
                        <a:t>100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15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3"/>
                  </a:ext>
                </a:extLst>
              </a:tr>
              <a:tr h="282126">
                <a:tc>
                  <a:txBody>
                    <a:bodyPr/>
                    <a:lstStyle/>
                    <a:p>
                      <a:r>
                        <a:rPr lang="nl-NL" sz="1400" dirty="0"/>
                        <a:t>150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r>
                        <a:rPr lang="nl-NL" sz="1400"/>
                        <a:t>18 W</a:t>
                      </a:r>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4"/>
                  </a:ext>
                </a:extLst>
              </a:tr>
              <a:tr h="282126">
                <a:tc>
                  <a:txBody>
                    <a:bodyPr/>
                    <a:lstStyle/>
                    <a:p>
                      <a:r>
                        <a:rPr lang="nl-NL" sz="1400" dirty="0"/>
                        <a:t>200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2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5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25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5"/>
                  </a:ext>
                </a:extLst>
              </a:tr>
              <a:tr h="282126">
                <a:tc>
                  <a:txBody>
                    <a:bodyPr/>
                    <a:lstStyle/>
                    <a:p>
                      <a:r>
                        <a:rPr lang="nl-NL" sz="1400" dirty="0"/>
                        <a:t>300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3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28 W</a:t>
                      </a:r>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6"/>
                  </a:ext>
                </a:extLst>
              </a:tr>
              <a:tr h="282126">
                <a:tc>
                  <a:txBody>
                    <a:bodyPr/>
                    <a:lstStyle/>
                    <a:p>
                      <a:r>
                        <a:rPr lang="nl-NL" sz="1400"/>
                        <a:t>400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6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8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40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7"/>
                  </a:ext>
                </a:extLst>
              </a:tr>
              <a:tr h="282126">
                <a:tc>
                  <a:txBody>
                    <a:bodyPr/>
                    <a:lstStyle/>
                    <a:p>
                      <a:r>
                        <a:rPr lang="nl-NL" sz="1400"/>
                        <a:t>500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8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8"/>
                  </a:ext>
                </a:extLst>
              </a:tr>
              <a:tr h="282126">
                <a:tc>
                  <a:txBody>
                    <a:bodyPr/>
                    <a:lstStyle/>
                    <a:p>
                      <a:r>
                        <a:rPr lang="nl-NL" sz="1400"/>
                        <a:t>600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11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42 W</a:t>
                      </a:r>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09"/>
                  </a:ext>
                </a:extLst>
              </a:tr>
              <a:tr h="282126">
                <a:tc>
                  <a:txBody>
                    <a:bodyPr/>
                    <a:lstStyle/>
                    <a:p>
                      <a:r>
                        <a:rPr lang="nl-NL" sz="1400"/>
                        <a:t>700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13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60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0"/>
                  </a:ext>
                </a:extLst>
              </a:tr>
              <a:tr h="282126">
                <a:tc>
                  <a:txBody>
                    <a:bodyPr/>
                    <a:lstStyle/>
                    <a:p>
                      <a:r>
                        <a:rPr lang="nl-NL" sz="1400"/>
                        <a:t>800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15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1"/>
                  </a:ext>
                </a:extLst>
              </a:tr>
              <a:tr h="282126">
                <a:tc>
                  <a:txBody>
                    <a:bodyPr/>
                    <a:lstStyle/>
                    <a:p>
                      <a:r>
                        <a:rPr lang="nl-NL" sz="1400"/>
                        <a:t>850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r>
                        <a:rPr lang="nl-NL" sz="1400"/>
                        <a:t>52 W</a:t>
                      </a:r>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2"/>
                  </a:ext>
                </a:extLst>
              </a:tr>
              <a:tr h="282126">
                <a:tc>
                  <a:txBody>
                    <a:bodyPr/>
                    <a:lstStyle/>
                    <a:p>
                      <a:r>
                        <a:rPr lang="nl-NL" sz="1400"/>
                        <a:t>900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10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16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75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3"/>
                  </a:ext>
                </a:extLst>
              </a:tr>
              <a:tr h="282126">
                <a:tc>
                  <a:txBody>
                    <a:bodyPr/>
                    <a:lstStyle/>
                    <a:p>
                      <a:r>
                        <a:rPr lang="nl-NL" sz="1400"/>
                        <a:t>1000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13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4"/>
                  </a:ext>
                </a:extLst>
              </a:tr>
              <a:tr h="282126">
                <a:tc>
                  <a:txBody>
                    <a:bodyPr/>
                    <a:lstStyle/>
                    <a:p>
                      <a:r>
                        <a:rPr lang="nl-NL" sz="1400"/>
                        <a:t>1100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18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5"/>
                  </a:ext>
                </a:extLst>
              </a:tr>
              <a:tr h="282126">
                <a:tc>
                  <a:txBody>
                    <a:bodyPr/>
                    <a:lstStyle/>
                    <a:p>
                      <a:r>
                        <a:rPr lang="nl-NL" sz="1400"/>
                        <a:t>1300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22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100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70 W</a:t>
                      </a:r>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6"/>
                  </a:ext>
                </a:extLst>
              </a:tr>
              <a:tr h="282126">
                <a:tc>
                  <a:txBody>
                    <a:bodyPr/>
                    <a:lstStyle/>
                    <a:p>
                      <a:r>
                        <a:rPr lang="nl-NL" sz="1400"/>
                        <a:t>1500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25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7"/>
                  </a:ext>
                </a:extLst>
              </a:tr>
              <a:tr h="282126">
                <a:tc>
                  <a:txBody>
                    <a:bodyPr/>
                    <a:lstStyle/>
                    <a:p>
                      <a:r>
                        <a:rPr lang="nl-NL" sz="1400"/>
                        <a:t>1800 lm</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22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a:t>28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8"/>
                  </a:ext>
                </a:extLst>
              </a:tr>
              <a:tr h="282126">
                <a:tc>
                  <a:txBody>
                    <a:bodyPr/>
                    <a:lstStyle/>
                    <a:p>
                      <a:r>
                        <a:rPr lang="nl-NL" sz="1400"/>
                        <a:t>1900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105 W</a:t>
                      </a:r>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19"/>
                  </a:ext>
                </a:extLst>
              </a:tr>
              <a:tr h="282126">
                <a:tc>
                  <a:txBody>
                    <a:bodyPr/>
                    <a:lstStyle/>
                    <a:p>
                      <a:r>
                        <a:rPr lang="nl-NL" sz="1400"/>
                        <a:t>2100 lm</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a:p>
                  </a:txBody>
                  <a:tcPr marL="21713" marR="21713" marT="21713" marB="21713" anchor="ctr">
                    <a:lnL>
                      <a:noFill/>
                    </a:lnL>
                    <a:lnR>
                      <a:noFill/>
                    </a:lnR>
                    <a:lnT>
                      <a:noFill/>
                    </a:lnT>
                    <a:lnB>
                      <a:noFill/>
                    </a:lnB>
                    <a:solidFill>
                      <a:schemeClr val="bg1">
                        <a:lumMod val="85000"/>
                      </a:schemeClr>
                    </a:solidFill>
                  </a:tcPr>
                </a:tc>
                <a:tc>
                  <a:txBody>
                    <a:bodyPr/>
                    <a:lstStyle/>
                    <a:p>
                      <a:r>
                        <a:rPr lang="nl-NL" sz="1400"/>
                        <a:t>33 W</a:t>
                      </a:r>
                    </a:p>
                  </a:txBody>
                  <a:tcPr marL="21713" marR="21713" marT="21713" marB="21713" anchor="ctr">
                    <a:lnL>
                      <a:noFill/>
                    </a:lnL>
                    <a:lnR>
                      <a:noFill/>
                    </a:lnR>
                    <a:lnT>
                      <a:noFill/>
                    </a:lnT>
                    <a:lnB>
                      <a:noFill/>
                    </a:lnB>
                    <a:solidFill>
                      <a:schemeClr val="bg1">
                        <a:lumMod val="85000"/>
                      </a:schemeClr>
                    </a:solidFill>
                  </a:tcPr>
                </a:tc>
                <a:tc>
                  <a:txBody>
                    <a:bodyPr/>
                    <a:lstStyle/>
                    <a:p>
                      <a:r>
                        <a:rPr lang="nl-NL" sz="1400" dirty="0"/>
                        <a:t>150 W</a:t>
                      </a:r>
                    </a:p>
                  </a:txBody>
                  <a:tcPr marL="21713" marR="21713" marT="21713" marB="21713" anchor="ctr">
                    <a:lnL>
                      <a:noFill/>
                    </a:lnL>
                    <a:lnR>
                      <a:noFill/>
                    </a:lnR>
                    <a:lnT>
                      <a:noFill/>
                    </a:lnT>
                    <a:lnB>
                      <a:noFill/>
                    </a:lnB>
                    <a:solidFill>
                      <a:schemeClr val="bg1">
                        <a:lumMod val="85000"/>
                      </a:schemeClr>
                    </a:solidFill>
                  </a:tcPr>
                </a:tc>
                <a:tc>
                  <a:txBody>
                    <a:bodyPr/>
                    <a:lstStyle/>
                    <a:p>
                      <a:endParaRPr lang="nl-NL" sz="1400" dirty="0"/>
                    </a:p>
                  </a:txBody>
                  <a:tcPr marL="21713" marR="21713" marT="21713" marB="21713" anchor="ctr">
                    <a:lnL>
                      <a:noFill/>
                    </a:lnL>
                    <a:lnR>
                      <a:noFill/>
                    </a:lnR>
                    <a:lnT>
                      <a:noFill/>
                    </a:lnT>
                    <a:lnB>
                      <a:noFill/>
                    </a:lnB>
                    <a:solidFill>
                      <a:schemeClr val="bg1">
                        <a:lumMod val="85000"/>
                      </a:schemeClr>
                    </a:solidFill>
                  </a:tcPr>
                </a:tc>
                <a:extLst>
                  <a:ext uri="{0D108BD9-81ED-4DB2-BD59-A6C34878D82A}">
                    <a16:rowId xmlns:a16="http://schemas.microsoft.com/office/drawing/2014/main" val="10020"/>
                  </a:ext>
                </a:extLst>
              </a:tr>
            </a:tbl>
          </a:graphicData>
        </a:graphic>
      </p:graphicFrame>
      <p:pic>
        <p:nvPicPr>
          <p:cNvPr id="1025" name="Picture 1" descr="Crystal kti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6338" y="1728788"/>
            <a:ext cx="71437" cy="7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418014" cy="653710"/>
          </a:xfrm>
        </p:spPr>
        <p:txBody>
          <a:bodyPr>
            <a:normAutofit/>
          </a:bodyPr>
          <a:lstStyle/>
          <a:p>
            <a:r>
              <a:rPr lang="nl-NL" dirty="0"/>
              <a:t>Verschillende LED - verlichting</a:t>
            </a:r>
          </a:p>
        </p:txBody>
      </p:sp>
      <p:sp>
        <p:nvSpPr>
          <p:cNvPr id="3" name="Tijdelijke aanduiding voor tekst 2"/>
          <p:cNvSpPr>
            <a:spLocks noGrp="1"/>
          </p:cNvSpPr>
          <p:nvPr>
            <p:ph type="body" sz="quarter" idx="10"/>
          </p:nvPr>
        </p:nvSpPr>
        <p:spPr>
          <a:xfrm>
            <a:off x="1375619" y="1752446"/>
            <a:ext cx="8959228" cy="4680000"/>
          </a:xfrm>
        </p:spPr>
        <p:txBody>
          <a:bodyPr>
            <a:normAutofit fontScale="92500" lnSpcReduction="20000"/>
          </a:bodyPr>
          <a:lstStyle/>
          <a:p>
            <a:pPr indent="0">
              <a:buNone/>
            </a:pPr>
            <a:r>
              <a:rPr lang="nl-NL" sz="2600" b="1" dirty="0"/>
              <a:t>Groei-led:</a:t>
            </a:r>
            <a:r>
              <a:rPr lang="nl-NL" sz="2600" dirty="0"/>
              <a:t> deze </a:t>
            </a:r>
            <a:r>
              <a:rPr lang="nl-NL" sz="2600" dirty="0" err="1"/>
              <a:t>led-lampen</a:t>
            </a:r>
            <a:r>
              <a:rPr lang="nl-NL" sz="2600" dirty="0"/>
              <a:t> kan je specifiek inzetten tijdens de groeifase van het gewas om de planten te voorzien van extra groeilicht.</a:t>
            </a:r>
            <a:br>
              <a:rPr lang="nl-NL" sz="2600" dirty="0"/>
            </a:br>
            <a:br>
              <a:rPr lang="nl-NL" sz="2600" dirty="0"/>
            </a:br>
            <a:r>
              <a:rPr lang="nl-NL" sz="2600" dirty="0"/>
              <a:t>-</a:t>
            </a:r>
            <a:r>
              <a:rPr lang="nl-NL" sz="2600" b="1" dirty="0"/>
              <a:t>Top-led:</a:t>
            </a:r>
            <a:r>
              <a:rPr lang="nl-NL" sz="2600" dirty="0"/>
              <a:t> deze </a:t>
            </a:r>
            <a:r>
              <a:rPr lang="nl-NL" sz="2600" dirty="0" err="1"/>
              <a:t>led-lampen</a:t>
            </a:r>
            <a:r>
              <a:rPr lang="nl-NL" sz="2600" dirty="0"/>
              <a:t> worden bovenin de kas bevestigd. Dit kan naast de bestaande assimilatielampen, maar er kan ook voor worden gekozen om alleen gebruik te maken van </a:t>
            </a:r>
            <a:r>
              <a:rPr lang="nl-NL" sz="2600" dirty="0" err="1"/>
              <a:t>led-lampen</a:t>
            </a:r>
            <a:r>
              <a:rPr lang="nl-NL" sz="2600" dirty="0"/>
              <a:t>.</a:t>
            </a:r>
            <a:br>
              <a:rPr lang="nl-NL" sz="2600" dirty="0"/>
            </a:br>
            <a:br>
              <a:rPr lang="nl-NL" sz="2600" dirty="0"/>
            </a:br>
            <a:r>
              <a:rPr lang="nl-NL" sz="2600" dirty="0"/>
              <a:t>-</a:t>
            </a:r>
            <a:r>
              <a:rPr lang="nl-NL" sz="2600" b="1" dirty="0" err="1"/>
              <a:t>Interlight</a:t>
            </a:r>
            <a:r>
              <a:rPr lang="nl-NL" sz="2600" b="1" dirty="0"/>
              <a:t>:</a:t>
            </a:r>
            <a:r>
              <a:rPr lang="nl-NL" sz="2600" dirty="0"/>
              <a:t> deze </a:t>
            </a:r>
            <a:r>
              <a:rPr lang="nl-NL" sz="2600" dirty="0" err="1"/>
              <a:t>led-lampen</a:t>
            </a:r>
            <a:r>
              <a:rPr lang="nl-NL" sz="2600" dirty="0"/>
              <a:t> kunnen worden ingezet als aanvulling op de bestaande belichting bij grote gewassen zoals tomaat, paprika, komkommer. De </a:t>
            </a:r>
            <a:r>
              <a:rPr lang="nl-NL" sz="2600" dirty="0" err="1"/>
              <a:t>led-lampen</a:t>
            </a:r>
            <a:r>
              <a:rPr lang="nl-NL" sz="2600" dirty="0"/>
              <a:t> worden tussen het gewas geplaatst, zodat ook de bladeren die normaal gesproken geen zon- of assimilatielicht vangen óók worden belicht.</a:t>
            </a:r>
            <a:br>
              <a:rPr lang="nl-NL" sz="2600" dirty="0"/>
            </a:br>
            <a:br>
              <a:rPr lang="nl-NL" dirty="0"/>
            </a:br>
            <a:r>
              <a:rPr lang="nl-NL" dirty="0"/>
              <a:t>-</a:t>
            </a:r>
          </a:p>
        </p:txBody>
      </p:sp>
    </p:spTree>
    <p:extLst>
      <p:ext uri="{BB962C8B-B14F-4D97-AF65-F5344CB8AC3E}">
        <p14:creationId xmlns:p14="http://schemas.microsoft.com/office/powerpoint/2010/main" val="68313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418014" cy="653710"/>
          </a:xfrm>
        </p:spPr>
        <p:txBody>
          <a:bodyPr>
            <a:normAutofit/>
          </a:bodyPr>
          <a:lstStyle/>
          <a:p>
            <a:r>
              <a:rPr lang="nl-NL" dirty="0"/>
              <a:t>Verschillende LED - verlichting</a:t>
            </a:r>
          </a:p>
        </p:txBody>
      </p:sp>
      <p:sp>
        <p:nvSpPr>
          <p:cNvPr id="3" name="Tijdelijke aanduiding voor tekst 2"/>
          <p:cNvSpPr>
            <a:spLocks noGrp="1"/>
          </p:cNvSpPr>
          <p:nvPr>
            <p:ph type="body" sz="quarter" idx="10"/>
          </p:nvPr>
        </p:nvSpPr>
        <p:spPr>
          <a:xfrm>
            <a:off x="1375619" y="1752446"/>
            <a:ext cx="8959228" cy="4680000"/>
          </a:xfrm>
        </p:spPr>
        <p:txBody>
          <a:bodyPr>
            <a:normAutofit/>
          </a:bodyPr>
          <a:lstStyle/>
          <a:p>
            <a:pPr indent="0">
              <a:buNone/>
            </a:pPr>
            <a:r>
              <a:rPr lang="nl-NL" b="1" dirty="0"/>
              <a:t>Productie-led:</a:t>
            </a:r>
            <a:r>
              <a:rPr lang="nl-NL" dirty="0"/>
              <a:t> wanneer je teelt in meerdere verticale lagen in een ruimte zonder daglicht, kan je gebruik maken van een led-productiemodule. Dit zijn strips die vlak boven het gewas geplaatst kunnen worden.</a:t>
            </a:r>
            <a:br>
              <a:rPr lang="nl-NL" dirty="0"/>
            </a:br>
            <a:br>
              <a:rPr lang="nl-NL" dirty="0"/>
            </a:br>
            <a:br>
              <a:rPr lang="nl-NL" dirty="0"/>
            </a:br>
            <a:endParaRPr lang="nl-NL" dirty="0"/>
          </a:p>
          <a:p>
            <a:pPr indent="0">
              <a:buNone/>
            </a:pPr>
            <a:r>
              <a:rPr lang="nl-NL" b="1" dirty="0"/>
              <a:t>Stuurlicht:</a:t>
            </a:r>
            <a:r>
              <a:rPr lang="nl-NL" dirty="0"/>
              <a:t> deze </a:t>
            </a:r>
            <a:r>
              <a:rPr lang="nl-NL" u="sng" dirty="0" err="1">
                <a:hlinkClick r:id="rId2"/>
              </a:rPr>
              <a:t>led-lampen</a:t>
            </a:r>
            <a:r>
              <a:rPr lang="nl-NL" dirty="0"/>
              <a:t> kan je inzetten wanneer het gewas al wat verder is in de groei en je bijvoorbeeld de compactheid of de bloei van het gewas wil beïnvloeden.</a:t>
            </a:r>
          </a:p>
          <a:p>
            <a:pPr indent="0">
              <a:buNone/>
            </a:pPr>
            <a:br>
              <a:rPr lang="nl-NL" dirty="0"/>
            </a:br>
            <a:endParaRPr lang="nl-NL" dirty="0"/>
          </a:p>
        </p:txBody>
      </p:sp>
    </p:spTree>
    <p:extLst>
      <p:ext uri="{BB962C8B-B14F-4D97-AF65-F5344CB8AC3E}">
        <p14:creationId xmlns:p14="http://schemas.microsoft.com/office/powerpoint/2010/main" val="278976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418014" cy="653710"/>
          </a:xfrm>
        </p:spPr>
        <p:txBody>
          <a:bodyPr>
            <a:normAutofit fontScale="90000"/>
          </a:bodyPr>
          <a:lstStyle/>
          <a:p>
            <a:r>
              <a:rPr lang="nl-NL" dirty="0"/>
              <a:t>Voordelen LED - assimilatieverlichting</a:t>
            </a:r>
          </a:p>
        </p:txBody>
      </p:sp>
      <p:sp>
        <p:nvSpPr>
          <p:cNvPr id="3" name="Tijdelijke aanduiding voor tekst 2"/>
          <p:cNvSpPr>
            <a:spLocks noGrp="1"/>
          </p:cNvSpPr>
          <p:nvPr>
            <p:ph type="body" sz="quarter" idx="10"/>
          </p:nvPr>
        </p:nvSpPr>
        <p:spPr>
          <a:xfrm>
            <a:off x="1375619" y="1752446"/>
            <a:ext cx="8959228" cy="4680000"/>
          </a:xfrm>
        </p:spPr>
        <p:txBody>
          <a:bodyPr/>
          <a:lstStyle/>
          <a:p>
            <a:pPr>
              <a:lnSpc>
                <a:spcPct val="150000"/>
              </a:lnSpc>
            </a:pPr>
            <a:r>
              <a:rPr lang="nl-NL" dirty="0"/>
              <a:t>Veel lagere temperaturen;</a:t>
            </a:r>
          </a:p>
          <a:p>
            <a:pPr>
              <a:lnSpc>
                <a:spcPct val="150000"/>
              </a:lnSpc>
            </a:pPr>
            <a:r>
              <a:rPr lang="nl-NL" dirty="0"/>
              <a:t>Minder lichtvervuiling;</a:t>
            </a:r>
          </a:p>
          <a:p>
            <a:pPr>
              <a:lnSpc>
                <a:spcPct val="150000"/>
              </a:lnSpc>
            </a:pPr>
            <a:r>
              <a:rPr lang="nl-NL" dirty="0"/>
              <a:t>Geen stroompieken bij het inschakelen van de lamp;</a:t>
            </a:r>
          </a:p>
          <a:p>
            <a:pPr marL="342900" indent="-342900">
              <a:lnSpc>
                <a:spcPct val="150000"/>
              </a:lnSpc>
            </a:pPr>
            <a:r>
              <a:rPr lang="nl-NL" dirty="0"/>
              <a:t>Mogelijkheid voor </a:t>
            </a:r>
            <a:r>
              <a:rPr lang="nl-NL" dirty="0" err="1"/>
              <a:t>gewasspecifieke</a:t>
            </a:r>
            <a:r>
              <a:rPr lang="nl-NL" dirty="0"/>
              <a:t> belichting met verschillend lichtspectrum per gewassoort;</a:t>
            </a:r>
          </a:p>
          <a:p>
            <a:pPr>
              <a:lnSpc>
                <a:spcPct val="150000"/>
              </a:lnSpc>
            </a:pPr>
            <a:r>
              <a:rPr lang="nl-NL" dirty="0"/>
              <a:t>Langere levensduur van de lamp.</a:t>
            </a:r>
          </a:p>
          <a:p>
            <a:pPr>
              <a:lnSpc>
                <a:spcPct val="150000"/>
              </a:lnSpc>
            </a:pPr>
            <a:r>
              <a:rPr lang="nl-NL" dirty="0"/>
              <a:t>Minder stroomkosten</a:t>
            </a:r>
          </a:p>
          <a:p>
            <a:pPr>
              <a:lnSpc>
                <a:spcPct val="150000"/>
              </a:lnSpc>
            </a:pPr>
            <a:r>
              <a:rPr lang="nl-NL" dirty="0" err="1"/>
              <a:t>dimbaar</a:t>
            </a:r>
            <a:endParaRPr lang="nl-NL" dirty="0"/>
          </a:p>
          <a:p>
            <a:endParaRPr lang="nl-NL" dirty="0"/>
          </a:p>
        </p:txBody>
      </p:sp>
    </p:spTree>
    <p:extLst>
      <p:ext uri="{BB962C8B-B14F-4D97-AF65-F5344CB8AC3E}">
        <p14:creationId xmlns:p14="http://schemas.microsoft.com/office/powerpoint/2010/main" val="29536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228828" cy="643200"/>
          </a:xfrm>
        </p:spPr>
        <p:txBody>
          <a:bodyPr>
            <a:normAutofit/>
          </a:bodyPr>
          <a:lstStyle/>
          <a:p>
            <a:r>
              <a:rPr lang="nl-NL" dirty="0"/>
              <a:t>Nog 1 keer de kleuren licht</a:t>
            </a:r>
          </a:p>
        </p:txBody>
      </p:sp>
      <p:sp>
        <p:nvSpPr>
          <p:cNvPr id="3" name="Tijdelijke aanduiding voor tekst 2"/>
          <p:cNvSpPr>
            <a:spLocks noGrp="1"/>
          </p:cNvSpPr>
          <p:nvPr>
            <p:ph type="body" sz="quarter" idx="10"/>
          </p:nvPr>
        </p:nvSpPr>
        <p:spPr>
          <a:xfrm>
            <a:off x="1089517" y="1444470"/>
            <a:ext cx="9911564" cy="5079422"/>
          </a:xfrm>
        </p:spPr>
        <p:txBody>
          <a:bodyPr>
            <a:noAutofit/>
          </a:bodyPr>
          <a:lstStyle/>
          <a:p>
            <a:pPr indent="0">
              <a:buNone/>
            </a:pPr>
            <a:r>
              <a:rPr lang="nl-NL" dirty="0"/>
              <a:t>In direct zonlicht is het spectrum heel anders dan bij een bewolkte hemel. Als er een wolk overdrijft neemt bijvoorbeeld het blauwe licht toe. Planten reageren daarop en passen hun fotosynthese aan.</a:t>
            </a:r>
          </a:p>
          <a:p>
            <a:endParaRPr lang="nl-NL" dirty="0"/>
          </a:p>
          <a:p>
            <a:pPr indent="0">
              <a:buNone/>
            </a:pPr>
            <a:r>
              <a:rPr lang="nl-NL" dirty="0"/>
              <a:t>Als je weet dat er een periode met meer licht komt kun je het gewas voorbereiden. Onder een hoog lichtniveau is de fotosynthesecapaciteit hoger dan bij laag lichtniveau. </a:t>
            </a:r>
          </a:p>
          <a:p>
            <a:pPr indent="0">
              <a:buNone/>
            </a:pPr>
            <a:endParaRPr lang="nl-NL" dirty="0"/>
          </a:p>
          <a:p>
            <a:pPr indent="0">
              <a:buNone/>
            </a:pPr>
            <a:r>
              <a:rPr lang="nl-NL" dirty="0"/>
              <a:t>Als je dus weet dat er een periode aankomt met weinig licht ga je hem alvast veel blauw licht geven zodat hij zich aan gaat passen aan deze omstandigheden. Hij kan hierdoor beter assimileren en gaat er minder energie verloren.</a:t>
            </a:r>
          </a:p>
          <a:p>
            <a:endParaRPr lang="nl-NL" sz="1800" dirty="0"/>
          </a:p>
        </p:txBody>
      </p:sp>
    </p:spTree>
    <p:extLst>
      <p:ext uri="{BB962C8B-B14F-4D97-AF65-F5344CB8AC3E}">
        <p14:creationId xmlns:p14="http://schemas.microsoft.com/office/powerpoint/2010/main" val="25569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228828" cy="643200"/>
          </a:xfrm>
        </p:spPr>
        <p:txBody>
          <a:bodyPr>
            <a:normAutofit/>
          </a:bodyPr>
          <a:lstStyle/>
          <a:p>
            <a:r>
              <a:rPr lang="nl-NL" dirty="0"/>
              <a:t>Nog 1 keer de kleuren licht</a:t>
            </a:r>
          </a:p>
        </p:txBody>
      </p:sp>
      <p:sp>
        <p:nvSpPr>
          <p:cNvPr id="3" name="Tijdelijke aanduiding voor tekst 2"/>
          <p:cNvSpPr>
            <a:spLocks noGrp="1"/>
          </p:cNvSpPr>
          <p:nvPr>
            <p:ph type="body" sz="quarter" idx="10"/>
          </p:nvPr>
        </p:nvSpPr>
        <p:spPr>
          <a:xfrm>
            <a:off x="1089517" y="1444470"/>
            <a:ext cx="9515638" cy="5079422"/>
          </a:xfrm>
        </p:spPr>
        <p:txBody>
          <a:bodyPr>
            <a:noAutofit/>
          </a:bodyPr>
          <a:lstStyle/>
          <a:p>
            <a:pPr indent="0">
              <a:buNone/>
            </a:pPr>
            <a:r>
              <a:rPr lang="nl-NL" dirty="0"/>
              <a:t>Blauw remt de hoeveelheid huidmondjes per cm2 blad, maar blauw zorgt er ook voor dat de huidmondjes verder open gaan staan en meer co2 kunnen opnemen. </a:t>
            </a:r>
          </a:p>
          <a:p>
            <a:endParaRPr lang="nl-NL" dirty="0"/>
          </a:p>
          <a:p>
            <a:pPr indent="0">
              <a:buNone/>
            </a:pPr>
            <a:r>
              <a:rPr lang="nl-NL" dirty="0"/>
              <a:t>Rood strekken de stengels en bladstelen en blijven de bladeren kleiner. Planten die dus sterk naar het licht toe groeien hebben dus meer blauw licht nodig. </a:t>
            </a:r>
          </a:p>
          <a:p>
            <a:endParaRPr lang="nl-NL" dirty="0"/>
          </a:p>
          <a:p>
            <a:endParaRPr lang="nl-NL" dirty="0"/>
          </a:p>
          <a:p>
            <a:pPr indent="0">
              <a:buNone/>
            </a:pPr>
            <a:r>
              <a:rPr lang="nl-NL" dirty="0"/>
              <a:t>De hoeveelheid rood of blauw hangt af van het gewas. Petunia’s blijven mooi vertakt en gedrongen bij meer rood licht.</a:t>
            </a:r>
          </a:p>
          <a:p>
            <a:pPr indent="0">
              <a:buNone/>
            </a:pPr>
            <a:endParaRPr lang="nl-NL" dirty="0"/>
          </a:p>
          <a:p>
            <a:r>
              <a:rPr lang="nl-NL" dirty="0"/>
              <a:t>Bij LED verlichting is dit te sturen!!</a:t>
            </a:r>
          </a:p>
        </p:txBody>
      </p:sp>
    </p:spTree>
    <p:extLst>
      <p:ext uri="{BB962C8B-B14F-4D97-AF65-F5344CB8AC3E}">
        <p14:creationId xmlns:p14="http://schemas.microsoft.com/office/powerpoint/2010/main" val="42285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endParaRPr lang="nl-NL"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12" r="14396"/>
          <a:stretch/>
        </p:blipFill>
        <p:spPr bwMode="auto">
          <a:xfrm>
            <a:off x="1135117" y="965616"/>
            <a:ext cx="8334703" cy="527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92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3777" y="500585"/>
            <a:ext cx="4932000" cy="720000"/>
          </a:xfrm>
        </p:spPr>
        <p:txBody>
          <a:bodyPr/>
          <a:lstStyle/>
          <a:p>
            <a:r>
              <a:rPr lang="nl-NL" dirty="0"/>
              <a:t>Meten is weten</a:t>
            </a:r>
          </a:p>
        </p:txBody>
      </p:sp>
      <p:sp>
        <p:nvSpPr>
          <p:cNvPr id="3" name="Tijdelijke aanduiding voor tekst 2"/>
          <p:cNvSpPr>
            <a:spLocks noGrp="1"/>
          </p:cNvSpPr>
          <p:nvPr>
            <p:ph type="body" sz="quarter" idx="10"/>
          </p:nvPr>
        </p:nvSpPr>
        <p:spPr/>
        <p:txBody>
          <a:bodyPr/>
          <a:lstStyle/>
          <a:p>
            <a:r>
              <a:rPr lang="nl-NL" dirty="0"/>
              <a:t>Zelf aan de slag</a:t>
            </a:r>
          </a:p>
          <a:p>
            <a:endParaRPr lang="nl-NL" dirty="0"/>
          </a:p>
          <a:p>
            <a:pPr indent="0">
              <a:buNone/>
            </a:pPr>
            <a:r>
              <a:rPr lang="nl-NL" dirty="0"/>
              <a:t>Opdracht meten is weten PAR en LUX</a:t>
            </a:r>
          </a:p>
          <a:p>
            <a:pPr indent="0">
              <a:buNone/>
            </a:pPr>
            <a:endParaRPr lang="nl-NL" dirty="0"/>
          </a:p>
          <a:p>
            <a:pPr indent="0">
              <a:buNone/>
            </a:pPr>
            <a:r>
              <a:rPr lang="nl-NL" dirty="0"/>
              <a:t>Maak de Theorie opdracht niveau 3,4 opdracht 3 PAR meter</a:t>
            </a:r>
          </a:p>
          <a:p>
            <a:pPr indent="0">
              <a:buNone/>
            </a:pPr>
            <a:endParaRPr lang="nl-NL" dirty="0"/>
          </a:p>
          <a:p>
            <a:pPr indent="0">
              <a:buNone/>
            </a:pPr>
            <a:endParaRPr lang="nl-NL" dirty="0"/>
          </a:p>
          <a:p>
            <a:pPr indent="0">
              <a:buNone/>
            </a:pPr>
            <a:endParaRPr lang="nl-NL" dirty="0"/>
          </a:p>
        </p:txBody>
      </p:sp>
      <p:pic>
        <p:nvPicPr>
          <p:cNvPr id="5" name="Afbeelding 4">
            <a:extLst>
              <a:ext uri="{FF2B5EF4-FFF2-40B4-BE49-F238E27FC236}">
                <a16:creationId xmlns:a16="http://schemas.microsoft.com/office/drawing/2014/main" id="{DE5656E1-A0D0-4917-A8DA-48E0B98F8581}"/>
              </a:ext>
            </a:extLst>
          </p:cNvPr>
          <p:cNvPicPr>
            <a:picLocks noChangeAspect="1"/>
          </p:cNvPicPr>
          <p:nvPr/>
        </p:nvPicPr>
        <p:blipFill>
          <a:blip r:embed="rId2"/>
          <a:stretch>
            <a:fillRect/>
          </a:stretch>
        </p:blipFill>
        <p:spPr>
          <a:xfrm>
            <a:off x="4166531" y="3512110"/>
            <a:ext cx="4193503" cy="1869890"/>
          </a:xfrm>
          <a:prstGeom prst="rect">
            <a:avLst/>
          </a:prstGeom>
        </p:spPr>
      </p:pic>
    </p:spTree>
    <p:extLst>
      <p:ext uri="{BB962C8B-B14F-4D97-AF65-F5344CB8AC3E}">
        <p14:creationId xmlns:p14="http://schemas.microsoft.com/office/powerpoint/2010/main" val="233878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3777" y="500585"/>
            <a:ext cx="4932000" cy="720000"/>
          </a:xfrm>
        </p:spPr>
        <p:txBody>
          <a:bodyPr/>
          <a:lstStyle/>
          <a:p>
            <a:r>
              <a:rPr lang="nl-NL" dirty="0"/>
              <a:t>Meten is weten</a:t>
            </a:r>
          </a:p>
        </p:txBody>
      </p:sp>
      <p:sp>
        <p:nvSpPr>
          <p:cNvPr id="3" name="Tijdelijke aanduiding voor tekst 2"/>
          <p:cNvSpPr>
            <a:spLocks noGrp="1"/>
          </p:cNvSpPr>
          <p:nvPr>
            <p:ph type="body" sz="quarter" idx="10"/>
          </p:nvPr>
        </p:nvSpPr>
        <p:spPr/>
        <p:txBody>
          <a:bodyPr/>
          <a:lstStyle/>
          <a:p>
            <a:pPr indent="0">
              <a:buNone/>
            </a:pPr>
            <a:r>
              <a:rPr lang="nl-NL" dirty="0"/>
              <a:t>Maak van de </a:t>
            </a:r>
            <a:r>
              <a:rPr lang="nl-NL" dirty="0" err="1"/>
              <a:t>webquest</a:t>
            </a:r>
            <a:r>
              <a:rPr lang="nl-NL" dirty="0"/>
              <a:t> licht de 2</a:t>
            </a:r>
            <a:r>
              <a:rPr lang="nl-NL" baseline="30000" dirty="0"/>
              <a:t>e</a:t>
            </a:r>
            <a:r>
              <a:rPr lang="nl-NL" dirty="0"/>
              <a:t> opdracht </a:t>
            </a:r>
          </a:p>
        </p:txBody>
      </p:sp>
      <p:pic>
        <p:nvPicPr>
          <p:cNvPr id="4" name="Afbeelding 3">
            <a:extLst>
              <a:ext uri="{FF2B5EF4-FFF2-40B4-BE49-F238E27FC236}">
                <a16:creationId xmlns:a16="http://schemas.microsoft.com/office/drawing/2014/main" id="{96B22F72-C35B-449F-90D3-1B606F847DC6}"/>
              </a:ext>
            </a:extLst>
          </p:cNvPr>
          <p:cNvPicPr>
            <a:picLocks noChangeAspect="1"/>
          </p:cNvPicPr>
          <p:nvPr/>
        </p:nvPicPr>
        <p:blipFill>
          <a:blip r:embed="rId2"/>
          <a:stretch>
            <a:fillRect/>
          </a:stretch>
        </p:blipFill>
        <p:spPr>
          <a:xfrm>
            <a:off x="2777706" y="1998087"/>
            <a:ext cx="3804249" cy="1924197"/>
          </a:xfrm>
          <a:prstGeom prst="rect">
            <a:avLst/>
          </a:prstGeom>
        </p:spPr>
      </p:pic>
      <p:pic>
        <p:nvPicPr>
          <p:cNvPr id="6" name="Afbeelding 5">
            <a:extLst>
              <a:ext uri="{FF2B5EF4-FFF2-40B4-BE49-F238E27FC236}">
                <a16:creationId xmlns:a16="http://schemas.microsoft.com/office/drawing/2014/main" id="{BEB13540-6AC4-477B-B500-5DF01E5B9E85}"/>
              </a:ext>
            </a:extLst>
          </p:cNvPr>
          <p:cNvPicPr>
            <a:picLocks noChangeAspect="1"/>
          </p:cNvPicPr>
          <p:nvPr/>
        </p:nvPicPr>
        <p:blipFill>
          <a:blip r:embed="rId3"/>
          <a:stretch>
            <a:fillRect/>
          </a:stretch>
        </p:blipFill>
        <p:spPr>
          <a:xfrm>
            <a:off x="872034" y="4040592"/>
            <a:ext cx="4517717" cy="2682815"/>
          </a:xfrm>
          <a:prstGeom prst="rect">
            <a:avLst/>
          </a:prstGeom>
        </p:spPr>
      </p:pic>
      <p:pic>
        <p:nvPicPr>
          <p:cNvPr id="7" name="Afbeelding 6">
            <a:extLst>
              <a:ext uri="{FF2B5EF4-FFF2-40B4-BE49-F238E27FC236}">
                <a16:creationId xmlns:a16="http://schemas.microsoft.com/office/drawing/2014/main" id="{6F2AF27A-ACB6-44A0-8B7C-4F5006C80ABD}"/>
              </a:ext>
            </a:extLst>
          </p:cNvPr>
          <p:cNvPicPr>
            <a:picLocks noChangeAspect="1"/>
          </p:cNvPicPr>
          <p:nvPr/>
        </p:nvPicPr>
        <p:blipFill>
          <a:blip r:embed="rId4"/>
          <a:stretch>
            <a:fillRect/>
          </a:stretch>
        </p:blipFill>
        <p:spPr>
          <a:xfrm>
            <a:off x="5532127" y="4042801"/>
            <a:ext cx="4776439" cy="2668002"/>
          </a:xfrm>
          <a:prstGeom prst="rect">
            <a:avLst/>
          </a:prstGeom>
        </p:spPr>
      </p:pic>
    </p:spTree>
    <p:extLst>
      <p:ext uri="{BB962C8B-B14F-4D97-AF65-F5344CB8AC3E}">
        <p14:creationId xmlns:p14="http://schemas.microsoft.com/office/powerpoint/2010/main" val="183180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48317" y="1615440"/>
            <a:ext cx="8351520" cy="3231654"/>
          </a:xfrm>
          <a:prstGeom prst="rect">
            <a:avLst/>
          </a:prstGeom>
          <a:noFill/>
        </p:spPr>
        <p:txBody>
          <a:bodyPr wrap="square" rtlCol="0">
            <a:spAutoFit/>
          </a:bodyPr>
          <a:lstStyle/>
          <a:p>
            <a:pPr marL="285750" indent="-285750">
              <a:buFont typeface="Arial" panose="020B0604020202020204" pitchFamily="34" charset="0"/>
              <a:buChar char="•"/>
            </a:pPr>
            <a:r>
              <a:rPr lang="nl-NL" sz="2400" dirty="0"/>
              <a:t>Wat weten we nog verleden week?</a:t>
            </a:r>
          </a:p>
          <a:p>
            <a:pPr marL="285750" indent="-285750">
              <a:buFont typeface="Arial" panose="020B0604020202020204" pitchFamily="34" charset="0"/>
              <a:buChar char="•"/>
            </a:pPr>
            <a:r>
              <a:rPr lang="nl-NL" sz="2400" dirty="0"/>
              <a:t>Richting van het licht</a:t>
            </a:r>
          </a:p>
          <a:p>
            <a:pPr marL="285750" indent="-285750">
              <a:buFont typeface="Arial" panose="020B0604020202020204" pitchFamily="34" charset="0"/>
              <a:buChar char="•"/>
            </a:pPr>
            <a:r>
              <a:rPr lang="nl-NL" sz="2400" dirty="0"/>
              <a:t>Meten en fotograferen praktijkproef</a:t>
            </a:r>
          </a:p>
          <a:p>
            <a:pPr marL="285750" indent="-285750">
              <a:buFont typeface="Arial" panose="020B0604020202020204" pitchFamily="34" charset="0"/>
              <a:buChar char="•"/>
            </a:pPr>
            <a:r>
              <a:rPr lang="nl-NL" sz="2400" dirty="0"/>
              <a:t>Kleuren licht</a:t>
            </a:r>
          </a:p>
          <a:p>
            <a:pPr marL="285750" indent="-285750">
              <a:buFont typeface="Arial" panose="020B0604020202020204" pitchFamily="34" charset="0"/>
              <a:buChar char="•"/>
            </a:pPr>
            <a:r>
              <a:rPr lang="nl-NL" sz="2400" dirty="0"/>
              <a:t>Lumen en Lux</a:t>
            </a:r>
          </a:p>
          <a:p>
            <a:pPr marL="285750" indent="-285750">
              <a:buFont typeface="Arial" panose="020B0604020202020204" pitchFamily="34" charset="0"/>
              <a:buChar char="•"/>
            </a:pPr>
            <a:r>
              <a:rPr lang="nl-NL" sz="2400" dirty="0"/>
              <a:t>Opdrachten </a:t>
            </a:r>
          </a:p>
          <a:p>
            <a:pPr marL="285750" indent="-285750">
              <a:buFont typeface="Arial" panose="020B0604020202020204" pitchFamily="34" charset="0"/>
              <a:buChar char="•"/>
            </a:pPr>
            <a:r>
              <a:rPr lang="nl-NL" sz="2400" dirty="0"/>
              <a:t>Afsluiting</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rotWithShape="1">
          <a:blip r:embed="rId2"/>
          <a:srcRect b="9419"/>
          <a:stretch/>
        </p:blipFill>
        <p:spPr>
          <a:xfrm>
            <a:off x="4777105" y="3613644"/>
            <a:ext cx="5078095" cy="2457218"/>
          </a:xfrm>
          <a:prstGeom prst="rect">
            <a:avLst/>
          </a:prstGeom>
        </p:spPr>
      </p:pic>
    </p:spTree>
    <p:extLst>
      <p:ext uri="{BB962C8B-B14F-4D97-AF65-F5344CB8AC3E}">
        <p14:creationId xmlns:p14="http://schemas.microsoft.com/office/powerpoint/2010/main" val="276650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Afbeelding 3">
            <a:extLst>
              <a:ext uri="{FF2B5EF4-FFF2-40B4-BE49-F238E27FC236}">
                <a16:creationId xmlns:a16="http://schemas.microsoft.com/office/drawing/2014/main" id="{FD06D526-F47F-4254-8423-04D892459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4" y="1557339"/>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921" y="162000"/>
            <a:ext cx="4932000" cy="720000"/>
          </a:xfrm>
        </p:spPr>
        <p:txBody>
          <a:bodyPr/>
          <a:lstStyle/>
          <a:p>
            <a:r>
              <a:rPr lang="nl-NL" dirty="0"/>
              <a:t>Terugblik</a:t>
            </a:r>
          </a:p>
        </p:txBody>
      </p:sp>
      <p:sp>
        <p:nvSpPr>
          <p:cNvPr id="3" name="Tijdelijke aanduiding voor tekst 2"/>
          <p:cNvSpPr>
            <a:spLocks noGrp="1"/>
          </p:cNvSpPr>
          <p:nvPr>
            <p:ph type="body" sz="quarter" idx="10"/>
          </p:nvPr>
        </p:nvSpPr>
        <p:spPr>
          <a:xfrm>
            <a:off x="737665" y="1530586"/>
            <a:ext cx="10107544" cy="5625126"/>
          </a:xfrm>
        </p:spPr>
        <p:txBody>
          <a:bodyPr>
            <a:normAutofit/>
          </a:bodyPr>
          <a:lstStyle/>
          <a:p>
            <a:pPr indent="0">
              <a:buNone/>
            </a:pPr>
            <a:endParaRPr lang="nl-NL" dirty="0"/>
          </a:p>
          <a:p>
            <a:pPr indent="0">
              <a:buNone/>
            </a:pPr>
            <a:r>
              <a:rPr lang="nl-NL" dirty="0"/>
              <a:t>De hoeveelheid licht voor een plant is te zien aan zijn uiterlijke kenmerken, leg dit uit?</a:t>
            </a:r>
          </a:p>
          <a:p>
            <a:endParaRPr lang="nl-NL" dirty="0"/>
          </a:p>
          <a:p>
            <a:endParaRPr lang="nl-NL" dirty="0"/>
          </a:p>
          <a:p>
            <a:pPr marL="285750" indent="-285750"/>
            <a:r>
              <a:rPr lang="nl-NL" sz="2000" dirty="0"/>
              <a:t>In de meeste gevallen laten planten heel duidelijk weten dat ze niet op hun plek staan. Dit kun je voornamelijk zien aan de kleur van het blad. Bij te veel licht zal het blad van de plant verbranden. In de meeste gevallen kleurt het blad dan ook geel en in latere stadia bruin.</a:t>
            </a:r>
          </a:p>
          <a:p>
            <a:endParaRPr lang="nl-NL" sz="2000" dirty="0"/>
          </a:p>
          <a:p>
            <a:pPr marL="285750" indent="-285750"/>
            <a:r>
              <a:rPr lang="nl-NL" sz="2000" dirty="0"/>
              <a:t>Als je plant te weinig licht krijgt kun je dit voornamelijk merken aan zijn houding. Zo gaan planten vaak een beetje hangen. Wat ook opvalt? Een plant die te weinig licht krijgt groeit aanzienlijk minder. Een plant heeft zonlicht nodig om te groeien, en als hij te weinig krijgt zal het groeien dan ook gestaakt worden.</a:t>
            </a:r>
          </a:p>
          <a:p>
            <a:endParaRPr lang="nl-NL" sz="2000" dirty="0"/>
          </a:p>
          <a:p>
            <a:endParaRPr lang="nl-NL" dirty="0"/>
          </a:p>
        </p:txBody>
      </p:sp>
    </p:spTree>
    <p:extLst>
      <p:ext uri="{BB962C8B-B14F-4D97-AF65-F5344CB8AC3E}">
        <p14:creationId xmlns:p14="http://schemas.microsoft.com/office/powerpoint/2010/main" val="36882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a:t>
            </a:r>
          </a:p>
        </p:txBody>
      </p:sp>
      <p:sp>
        <p:nvSpPr>
          <p:cNvPr id="3" name="Tijdelijke aanduiding voor tekst 2"/>
          <p:cNvSpPr>
            <a:spLocks noGrp="1"/>
          </p:cNvSpPr>
          <p:nvPr>
            <p:ph type="body" sz="quarter" idx="10"/>
          </p:nvPr>
        </p:nvSpPr>
        <p:spPr>
          <a:xfrm>
            <a:off x="756000" y="1362808"/>
            <a:ext cx="9461888" cy="4704616"/>
          </a:xfrm>
        </p:spPr>
        <p:txBody>
          <a:bodyPr>
            <a:normAutofit/>
          </a:bodyPr>
          <a:lstStyle/>
          <a:p>
            <a:endParaRPr lang="nl-NL" dirty="0"/>
          </a:p>
          <a:p>
            <a:pPr indent="0">
              <a:buNone/>
            </a:pPr>
            <a:r>
              <a:rPr lang="nl-NL" dirty="0"/>
              <a:t>Wat zijn korte- lange- en </a:t>
            </a:r>
            <a:r>
              <a:rPr lang="nl-NL" dirty="0" err="1"/>
              <a:t>dagneutrale</a:t>
            </a:r>
            <a:r>
              <a:rPr lang="nl-NL" dirty="0"/>
              <a:t> planten?</a:t>
            </a:r>
          </a:p>
          <a:p>
            <a:endParaRPr lang="nl-NL" dirty="0"/>
          </a:p>
          <a:p>
            <a:pPr marL="342900" indent="-342900"/>
            <a:r>
              <a:rPr lang="nl-NL" dirty="0"/>
              <a:t>Veel bloemplanten reageren met bloei op de verschillen in daglengte in de verschillende seizoenen. Er zijn </a:t>
            </a:r>
            <a:r>
              <a:rPr lang="nl-NL" dirty="0" err="1"/>
              <a:t>langedag</a:t>
            </a:r>
            <a:r>
              <a:rPr lang="nl-NL" dirty="0"/>
              <a:t>-, dag neutrale en korte-dagplanten. Lange-dagplanten bloeien in het voorjaar en de zomer als de dagen steeds langer worden en er een bepaalde daglengte is bereikt.</a:t>
            </a:r>
          </a:p>
          <a:p>
            <a:endParaRPr lang="nl-NL" dirty="0"/>
          </a:p>
          <a:p>
            <a:r>
              <a:rPr lang="nl-NL" dirty="0"/>
              <a:t>Welke lampen zijn geschikt voor assimilatie? En welke niet?</a:t>
            </a:r>
          </a:p>
          <a:p>
            <a:endParaRPr lang="nl-NL" dirty="0"/>
          </a:p>
          <a:p>
            <a:r>
              <a:rPr lang="nl-NL" dirty="0"/>
              <a:t>Sont T en Led lampen</a:t>
            </a:r>
          </a:p>
          <a:p>
            <a:endParaRPr lang="nl-NL" dirty="0"/>
          </a:p>
          <a:p>
            <a:endParaRPr lang="nl-NL" dirty="0"/>
          </a:p>
        </p:txBody>
      </p:sp>
    </p:spTree>
    <p:extLst>
      <p:ext uri="{BB962C8B-B14F-4D97-AF65-F5344CB8AC3E}">
        <p14:creationId xmlns:p14="http://schemas.microsoft.com/office/powerpoint/2010/main" val="655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393414" y="569336"/>
            <a:ext cx="7655442" cy="584775"/>
          </a:xfrm>
          <a:prstGeom prst="rect">
            <a:avLst/>
          </a:prstGeom>
          <a:noFill/>
        </p:spPr>
        <p:txBody>
          <a:bodyPr wrap="square" rtlCol="0">
            <a:spAutoFit/>
          </a:bodyPr>
          <a:lstStyle/>
          <a:p>
            <a:r>
              <a:rPr lang="nl-NL" sz="3200" b="1" dirty="0"/>
              <a:t>Richting van het licht</a:t>
            </a:r>
          </a:p>
        </p:txBody>
      </p:sp>
      <p:sp>
        <p:nvSpPr>
          <p:cNvPr id="4" name="Tekstvak 3">
            <a:extLst>
              <a:ext uri="{FF2B5EF4-FFF2-40B4-BE49-F238E27FC236}">
                <a16:creationId xmlns:a16="http://schemas.microsoft.com/office/drawing/2014/main" id="{FD31DB1D-BEBF-4D5A-8A28-9856562AFBC6}"/>
              </a:ext>
            </a:extLst>
          </p:cNvPr>
          <p:cNvSpPr txBox="1"/>
          <p:nvPr/>
        </p:nvSpPr>
        <p:spPr>
          <a:xfrm>
            <a:off x="1315843" y="1527716"/>
            <a:ext cx="8308923" cy="2954655"/>
          </a:xfrm>
          <a:prstGeom prst="rect">
            <a:avLst/>
          </a:prstGeom>
          <a:noFill/>
        </p:spPr>
        <p:txBody>
          <a:bodyPr wrap="square" rtlCol="0">
            <a:spAutoFit/>
          </a:bodyPr>
          <a:lstStyle/>
          <a:p>
            <a:r>
              <a:rPr lang="nl-NL" sz="2400" dirty="0">
                <a:solidFill>
                  <a:srgbClr val="1E201F"/>
                </a:solidFill>
              </a:rPr>
              <a:t>Voor het assimilatieproces maakt het niet uit of het licht gericht of diffuus is. Wel is het zo dat bij diffuus licht geen verbrandingsverschijnselen optreden. </a:t>
            </a:r>
          </a:p>
          <a:p>
            <a:endParaRPr lang="nl-NL" sz="2400" dirty="0">
              <a:solidFill>
                <a:srgbClr val="1E201F"/>
              </a:solidFill>
            </a:endParaRPr>
          </a:p>
          <a:p>
            <a:r>
              <a:rPr lang="nl-NL" sz="2400" dirty="0">
                <a:solidFill>
                  <a:srgbClr val="1E201F"/>
                </a:solidFill>
              </a:rPr>
              <a:t>Direct licht kan diffuus worden gemaakt met </a:t>
            </a:r>
            <a:r>
              <a:rPr lang="nl-NL" sz="2400" dirty="0" err="1">
                <a:solidFill>
                  <a:srgbClr val="1E201F"/>
                </a:solidFill>
              </a:rPr>
              <a:t>kasdekmaterialen</a:t>
            </a:r>
            <a:r>
              <a:rPr lang="nl-NL" sz="2400" dirty="0">
                <a:solidFill>
                  <a:srgbClr val="1E201F"/>
                </a:solidFill>
              </a:rPr>
              <a:t>. De mate waarmee een materiaal het invallende licht verstrooit, wordt </a:t>
            </a:r>
            <a:r>
              <a:rPr lang="nl-NL" sz="2400" dirty="0" err="1">
                <a:solidFill>
                  <a:srgbClr val="1E201F"/>
                </a:solidFill>
              </a:rPr>
              <a:t>diffusiteit</a:t>
            </a:r>
            <a:r>
              <a:rPr lang="nl-NL" sz="2400" dirty="0">
                <a:solidFill>
                  <a:srgbClr val="1E201F"/>
                </a:solidFill>
              </a:rPr>
              <a:t> genoemd.</a:t>
            </a:r>
          </a:p>
          <a:p>
            <a:endParaRPr lang="nl-NL" dirty="0"/>
          </a:p>
        </p:txBody>
      </p:sp>
      <p:pic>
        <p:nvPicPr>
          <p:cNvPr id="6" name="Afbeelding 5">
            <a:extLst>
              <a:ext uri="{FF2B5EF4-FFF2-40B4-BE49-F238E27FC236}">
                <a16:creationId xmlns:a16="http://schemas.microsoft.com/office/drawing/2014/main" id="{CAA9A4DD-9E9F-4DDA-9DBC-E7402C6B78A0}"/>
              </a:ext>
            </a:extLst>
          </p:cNvPr>
          <p:cNvPicPr>
            <a:picLocks noChangeAspect="1"/>
          </p:cNvPicPr>
          <p:nvPr/>
        </p:nvPicPr>
        <p:blipFill>
          <a:blip r:embed="rId2"/>
          <a:stretch>
            <a:fillRect/>
          </a:stretch>
        </p:blipFill>
        <p:spPr>
          <a:xfrm>
            <a:off x="7211504" y="4252787"/>
            <a:ext cx="4548785" cy="2605213"/>
          </a:xfrm>
          <a:prstGeom prst="rect">
            <a:avLst/>
          </a:prstGeom>
        </p:spPr>
      </p:pic>
    </p:spTree>
    <p:extLst>
      <p:ext uri="{BB962C8B-B14F-4D97-AF65-F5344CB8AC3E}">
        <p14:creationId xmlns:p14="http://schemas.microsoft.com/office/powerpoint/2010/main" val="30776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A2D69E6-6BC5-463D-BB83-0434E9A7E278}"/>
              </a:ext>
            </a:extLst>
          </p:cNvPr>
          <p:cNvSpPr/>
          <p:nvPr/>
        </p:nvSpPr>
        <p:spPr>
          <a:xfrm>
            <a:off x="2120821" y="735955"/>
            <a:ext cx="4685332" cy="584775"/>
          </a:xfrm>
          <a:prstGeom prst="rect">
            <a:avLst/>
          </a:prstGeom>
        </p:spPr>
        <p:txBody>
          <a:bodyPr wrap="square">
            <a:spAutoFit/>
          </a:bodyPr>
          <a:lstStyle/>
          <a:p>
            <a:pPr lvl="0"/>
            <a:r>
              <a:rPr lang="nl-NL" sz="3200" b="1" dirty="0">
                <a:solidFill>
                  <a:prstClr val="black"/>
                </a:solidFill>
              </a:rPr>
              <a:t>Diffuus licht</a:t>
            </a:r>
          </a:p>
        </p:txBody>
      </p:sp>
      <p:sp>
        <p:nvSpPr>
          <p:cNvPr id="6" name="Rechthoek 5">
            <a:extLst>
              <a:ext uri="{FF2B5EF4-FFF2-40B4-BE49-F238E27FC236}">
                <a16:creationId xmlns:a16="http://schemas.microsoft.com/office/drawing/2014/main" id="{B20351CF-41B6-487B-BF78-1F03F38495AE}"/>
              </a:ext>
            </a:extLst>
          </p:cNvPr>
          <p:cNvSpPr/>
          <p:nvPr/>
        </p:nvSpPr>
        <p:spPr>
          <a:xfrm>
            <a:off x="1179438" y="1503209"/>
            <a:ext cx="7795967" cy="4524315"/>
          </a:xfrm>
          <a:prstGeom prst="rect">
            <a:avLst/>
          </a:prstGeom>
        </p:spPr>
        <p:txBody>
          <a:bodyPr wrap="square">
            <a:spAutoFit/>
          </a:bodyPr>
          <a:lstStyle/>
          <a:p>
            <a:r>
              <a:rPr lang="nl-NL" sz="2400" dirty="0">
                <a:solidFill>
                  <a:srgbClr val="1E201F"/>
                </a:solidFill>
              </a:rPr>
              <a:t>Diffuus glas, coatings of schermen die invallend licht verstrooien en het licht in de kas diffuus maken, worden de afgelopen jaren steeds meer toegepast in de glastuinbouw. </a:t>
            </a:r>
          </a:p>
          <a:p>
            <a:endParaRPr lang="nl-NL" sz="2400" dirty="0">
              <a:solidFill>
                <a:srgbClr val="1E201F"/>
              </a:solidFill>
            </a:endParaRPr>
          </a:p>
          <a:p>
            <a:r>
              <a:rPr lang="nl-NL" sz="2400" dirty="0">
                <a:solidFill>
                  <a:srgbClr val="1E201F"/>
                </a:solidFill>
              </a:rPr>
              <a:t>Maar waarom is het eigenlijk gunstig om </a:t>
            </a:r>
            <a:r>
              <a:rPr lang="nl-NL" sz="2400" dirty="0">
                <a:solidFill>
                  <a:srgbClr val="1E201F"/>
                </a:solidFill>
                <a:hlinkClick r:id="rId3">
                  <a:extLst>
                    <a:ext uri="{A12FA001-AC4F-418D-AE19-62706E023703}">
                      <ahyp:hlinkClr xmlns:ahyp="http://schemas.microsoft.com/office/drawing/2018/hyperlinkcolor" val="tx"/>
                    </a:ext>
                  </a:extLst>
                </a:hlinkClick>
              </a:rPr>
              <a:t>diffuus licht</a:t>
            </a:r>
            <a:r>
              <a:rPr lang="nl-NL" sz="2400" dirty="0">
                <a:solidFill>
                  <a:srgbClr val="1E201F"/>
                </a:solidFill>
              </a:rPr>
              <a:t> binnen de kas te hebben in plaats van direct licht? Onder direct licht worden alleen de bladeren die de zon 'zien' beschenen en vallen anderen in de schaduw. De slagschaduw die de bovenste bladeren veroorzaken op onderliggende bladeren, zorgen ervoor dat het ene blad teveel licht krijgt en het andere te weinig</a:t>
            </a:r>
          </a:p>
        </p:txBody>
      </p:sp>
    </p:spTree>
    <p:extLst>
      <p:ext uri="{BB962C8B-B14F-4D97-AF65-F5344CB8AC3E}">
        <p14:creationId xmlns:p14="http://schemas.microsoft.com/office/powerpoint/2010/main" val="30040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A2D69E6-6BC5-463D-BB83-0434E9A7E278}"/>
              </a:ext>
            </a:extLst>
          </p:cNvPr>
          <p:cNvSpPr/>
          <p:nvPr/>
        </p:nvSpPr>
        <p:spPr>
          <a:xfrm>
            <a:off x="2120821" y="735955"/>
            <a:ext cx="4685332" cy="584775"/>
          </a:xfrm>
          <a:prstGeom prst="rect">
            <a:avLst/>
          </a:prstGeom>
        </p:spPr>
        <p:txBody>
          <a:bodyPr wrap="square">
            <a:spAutoFit/>
          </a:bodyPr>
          <a:lstStyle/>
          <a:p>
            <a:pPr lvl="0"/>
            <a:r>
              <a:rPr lang="nl-NL" sz="3200" b="1" dirty="0">
                <a:solidFill>
                  <a:prstClr val="black"/>
                </a:solidFill>
              </a:rPr>
              <a:t>Diffuus licht</a:t>
            </a:r>
          </a:p>
        </p:txBody>
      </p:sp>
      <p:sp>
        <p:nvSpPr>
          <p:cNvPr id="6" name="Rechthoek 5">
            <a:extLst>
              <a:ext uri="{FF2B5EF4-FFF2-40B4-BE49-F238E27FC236}">
                <a16:creationId xmlns:a16="http://schemas.microsoft.com/office/drawing/2014/main" id="{B20351CF-41B6-487B-BF78-1F03F38495AE}"/>
              </a:ext>
            </a:extLst>
          </p:cNvPr>
          <p:cNvSpPr/>
          <p:nvPr/>
        </p:nvSpPr>
        <p:spPr>
          <a:xfrm>
            <a:off x="1179438" y="1503209"/>
            <a:ext cx="8520743" cy="3416320"/>
          </a:xfrm>
          <a:prstGeom prst="rect">
            <a:avLst/>
          </a:prstGeom>
        </p:spPr>
        <p:txBody>
          <a:bodyPr wrap="square">
            <a:spAutoFit/>
          </a:bodyPr>
          <a:lstStyle/>
          <a:p>
            <a:r>
              <a:rPr lang="nl-NL" sz="2400" dirty="0">
                <a:solidFill>
                  <a:srgbClr val="1E201F"/>
                </a:solidFill>
              </a:rPr>
              <a:t>Onder diffuus licht krijgt elk blad wel wat licht. Bij een gelijke hoeveelheid straling betekent dit dat diffuus licht beter verdeeld is over de bladeren waardoor hoge intensiteiten minder vaak voorkomen. </a:t>
            </a:r>
          </a:p>
          <a:p>
            <a:endParaRPr lang="nl-NL" sz="2400" dirty="0">
              <a:solidFill>
                <a:srgbClr val="1E201F"/>
              </a:solidFill>
            </a:endParaRPr>
          </a:p>
          <a:p>
            <a:r>
              <a:rPr lang="nl-NL" sz="2400" dirty="0">
                <a:solidFill>
                  <a:srgbClr val="1E201F"/>
                </a:solidFill>
              </a:rPr>
              <a:t>Hoge lichtintensiteiten op bladeren dragen relatief minder bij aan de fotosynthese. Uit onderzoek blijkt dat onder direct licht zowel horizontaal als verticaal de lichtverdeling niet optimaal is voor fotosynthese.</a:t>
            </a:r>
          </a:p>
        </p:txBody>
      </p:sp>
    </p:spTree>
    <p:extLst>
      <p:ext uri="{BB962C8B-B14F-4D97-AF65-F5344CB8AC3E}">
        <p14:creationId xmlns:p14="http://schemas.microsoft.com/office/powerpoint/2010/main" val="15218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Richting van het licht</a:t>
            </a:r>
          </a:p>
        </p:txBody>
      </p:sp>
      <p:sp>
        <p:nvSpPr>
          <p:cNvPr id="4" name="Tekstvak 3">
            <a:extLst>
              <a:ext uri="{FF2B5EF4-FFF2-40B4-BE49-F238E27FC236}">
                <a16:creationId xmlns:a16="http://schemas.microsoft.com/office/drawing/2014/main" id="{FD31DB1D-BEBF-4D5A-8A28-9856562AFBC6}"/>
              </a:ext>
            </a:extLst>
          </p:cNvPr>
          <p:cNvSpPr txBox="1"/>
          <p:nvPr/>
        </p:nvSpPr>
        <p:spPr>
          <a:xfrm>
            <a:off x="1148317" y="1527716"/>
            <a:ext cx="8476449" cy="4524315"/>
          </a:xfrm>
          <a:prstGeom prst="rect">
            <a:avLst/>
          </a:prstGeom>
          <a:noFill/>
        </p:spPr>
        <p:txBody>
          <a:bodyPr wrap="square" rtlCol="0">
            <a:spAutoFit/>
          </a:bodyPr>
          <a:lstStyle/>
          <a:p>
            <a:r>
              <a:rPr lang="nl-NL" sz="2400" dirty="0" err="1">
                <a:solidFill>
                  <a:srgbClr val="1E201F"/>
                </a:solidFill>
              </a:rPr>
              <a:t>Hortiscatter</a:t>
            </a:r>
            <a:r>
              <a:rPr lang="nl-NL" sz="2400" dirty="0">
                <a:solidFill>
                  <a:srgbClr val="1E201F"/>
                </a:solidFill>
              </a:rPr>
              <a:t> is een maat voor de lichtverstrooiing (</a:t>
            </a:r>
            <a:r>
              <a:rPr lang="nl-NL" sz="2400" dirty="0" err="1">
                <a:solidFill>
                  <a:srgbClr val="1E201F"/>
                </a:solidFill>
              </a:rPr>
              <a:t>diffusiteit</a:t>
            </a:r>
            <a:r>
              <a:rPr lang="nl-NL" sz="2400" dirty="0">
                <a:solidFill>
                  <a:srgbClr val="1E201F"/>
                </a:solidFill>
              </a:rPr>
              <a:t>) van </a:t>
            </a:r>
            <a:r>
              <a:rPr lang="nl-NL" sz="2400" dirty="0" err="1">
                <a:solidFill>
                  <a:srgbClr val="1E201F"/>
                </a:solidFill>
              </a:rPr>
              <a:t>kasdekmaterialen</a:t>
            </a:r>
            <a:r>
              <a:rPr lang="nl-NL" sz="2400" dirty="0">
                <a:solidFill>
                  <a:srgbClr val="1E201F"/>
                </a:solidFill>
              </a:rPr>
              <a:t> en wordt uitgedrukt als percentage tussen 0 en 100. Een waarde van 0 geeft aan dat het materiaal het licht niet verstrooit. Dit is bijvoorbeeld het geval bij standaard tuindersglas.</a:t>
            </a:r>
          </a:p>
          <a:p>
            <a:endParaRPr lang="nl-NL" sz="2400" dirty="0">
              <a:solidFill>
                <a:srgbClr val="1E201F"/>
              </a:solidFill>
            </a:endParaRPr>
          </a:p>
          <a:p>
            <a:r>
              <a:rPr lang="nl-NL" sz="2400" dirty="0">
                <a:solidFill>
                  <a:srgbClr val="1E201F"/>
                </a:solidFill>
              </a:rPr>
              <a:t>Een nadeel van een hoge </a:t>
            </a:r>
            <a:r>
              <a:rPr lang="nl-NL" sz="2400" dirty="0" err="1">
                <a:solidFill>
                  <a:srgbClr val="1E201F"/>
                </a:solidFill>
              </a:rPr>
              <a:t>Hortiscatter</a:t>
            </a:r>
            <a:r>
              <a:rPr lang="nl-NL" sz="2400" dirty="0">
                <a:solidFill>
                  <a:srgbClr val="1E201F"/>
                </a:solidFill>
              </a:rPr>
              <a:t> is dat de transmissie vrijwel altijd lager zal zijn vergeleken met helder glas van hetzelfde basismateriaal. Dit komt omdat lichtverstrooiing ook ongewenste extra reflecties veroorzaakt. Om dit te compenseren wordt vaak een </a:t>
            </a:r>
            <a:r>
              <a:rPr lang="nl-NL" sz="2400" dirty="0" err="1">
                <a:solidFill>
                  <a:srgbClr val="1E201F"/>
                </a:solidFill>
              </a:rPr>
              <a:t>antireflectiecoating</a:t>
            </a:r>
            <a:r>
              <a:rPr lang="nl-NL" sz="2400" dirty="0">
                <a:solidFill>
                  <a:srgbClr val="1E201F"/>
                </a:solidFill>
              </a:rPr>
              <a:t> toegepast. </a:t>
            </a:r>
          </a:p>
          <a:p>
            <a:endParaRPr lang="nl-NL" sz="2400" dirty="0">
              <a:solidFill>
                <a:srgbClr val="1E201F"/>
              </a:solidFill>
            </a:endParaRPr>
          </a:p>
        </p:txBody>
      </p:sp>
    </p:spTree>
    <p:extLst>
      <p:ext uri="{BB962C8B-B14F-4D97-AF65-F5344CB8AC3E}">
        <p14:creationId xmlns:p14="http://schemas.microsoft.com/office/powerpoint/2010/main" val="4922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6ABF5A-F967-43D2-85CE-191530E04545}">
  <ds:schemaRefs>
    <ds:schemaRef ds:uri="http://schemas.microsoft.com/sharepoint/v3/contenttype/forms"/>
  </ds:schemaRefs>
</ds:datastoreItem>
</file>

<file path=customXml/itemProps2.xml><?xml version="1.0" encoding="utf-8"?>
<ds:datastoreItem xmlns:ds="http://schemas.openxmlformats.org/officeDocument/2006/customXml" ds:itemID="{23405B11-C743-4487-8CC2-80C9B23D689C}">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D368BE-6CBC-4F0C-BBDB-BC590C839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883</TotalTime>
  <Words>1890</Words>
  <Application>Microsoft Office PowerPoint</Application>
  <PresentationFormat>Breedbeeld</PresentationFormat>
  <Paragraphs>196</Paragraphs>
  <Slides>30</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30</vt:i4>
      </vt:variant>
    </vt:vector>
  </HeadingPairs>
  <TitlesOfParts>
    <vt:vector size="33" baseType="lpstr">
      <vt:lpstr>Arial</vt:lpstr>
      <vt:lpstr>Calibri</vt:lpstr>
      <vt:lpstr>Kantoorthema</vt:lpstr>
      <vt:lpstr>PowerPoint-presentatie</vt:lpstr>
      <vt:lpstr>PowerPoint-presentatie</vt:lpstr>
      <vt:lpstr>PowerPoint-presentatie</vt:lpstr>
      <vt:lpstr>Terugblik</vt:lpstr>
      <vt:lpstr>Terugblik</vt:lpstr>
      <vt:lpstr>PowerPoint-presentatie</vt:lpstr>
      <vt:lpstr>PowerPoint-presentatie</vt:lpstr>
      <vt:lpstr>PowerPoint-presentatie</vt:lpstr>
      <vt:lpstr>PowerPoint-presentatie</vt:lpstr>
      <vt:lpstr>PowerPoint-presentatie</vt:lpstr>
      <vt:lpstr>PowerPoint-presentatie</vt:lpstr>
      <vt:lpstr>Hoeveelheid licht</vt:lpstr>
      <vt:lpstr>Hoeveelheid licht</vt:lpstr>
      <vt:lpstr>Voorbeeld</vt:lpstr>
      <vt:lpstr>Voorbeeld</vt:lpstr>
      <vt:lpstr>PowerPoint-presentatie</vt:lpstr>
      <vt:lpstr> licht meten</vt:lpstr>
      <vt:lpstr>PowerPoint-presentatie</vt:lpstr>
      <vt:lpstr>Lumen &amp; Lux</vt:lpstr>
      <vt:lpstr>Lumen &amp; Lux</vt:lpstr>
      <vt:lpstr>PowerPoint-presentatie</vt:lpstr>
      <vt:lpstr>Verschillende LED - verlichting</vt:lpstr>
      <vt:lpstr>Verschillende LED - verlichting</vt:lpstr>
      <vt:lpstr>Voordelen LED - assimilatieverlichting</vt:lpstr>
      <vt:lpstr>Nog 1 keer de kleuren licht</vt:lpstr>
      <vt:lpstr>Nog 1 keer de kleuren licht</vt:lpstr>
      <vt:lpstr>PowerPoint-presentatie</vt:lpstr>
      <vt:lpstr>Meten is weten</vt:lpstr>
      <vt:lpstr>Meten is weten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56</cp:revision>
  <dcterms:created xsi:type="dcterms:W3CDTF">2019-09-11T12:04:38Z</dcterms:created>
  <dcterms:modified xsi:type="dcterms:W3CDTF">2023-12-07T08:19:45Z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